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95"/>
  </p:notesMasterIdLst>
  <p:sldIdLst>
    <p:sldId id="446" r:id="rId2"/>
    <p:sldId id="261" r:id="rId3"/>
    <p:sldId id="688" r:id="rId4"/>
    <p:sldId id="523" r:id="rId5"/>
    <p:sldId id="632" r:id="rId6"/>
    <p:sldId id="633" r:id="rId7"/>
    <p:sldId id="634" r:id="rId8"/>
    <p:sldId id="635" r:id="rId9"/>
    <p:sldId id="638" r:id="rId10"/>
    <p:sldId id="639" r:id="rId11"/>
    <p:sldId id="636" r:id="rId12"/>
    <p:sldId id="640" r:id="rId13"/>
    <p:sldId id="641" r:id="rId14"/>
    <p:sldId id="642" r:id="rId15"/>
    <p:sldId id="643" r:id="rId16"/>
    <p:sldId id="644" r:id="rId17"/>
    <p:sldId id="645" r:id="rId18"/>
    <p:sldId id="646" r:id="rId19"/>
    <p:sldId id="647" r:id="rId20"/>
    <p:sldId id="648" r:id="rId21"/>
    <p:sldId id="649" r:id="rId22"/>
    <p:sldId id="650" r:id="rId23"/>
    <p:sldId id="651" r:id="rId24"/>
    <p:sldId id="652" r:id="rId25"/>
    <p:sldId id="653" r:id="rId26"/>
    <p:sldId id="654" r:id="rId27"/>
    <p:sldId id="655" r:id="rId28"/>
    <p:sldId id="656" r:id="rId29"/>
    <p:sldId id="657" r:id="rId30"/>
    <p:sldId id="658" r:id="rId31"/>
    <p:sldId id="659" r:id="rId32"/>
    <p:sldId id="660" r:id="rId33"/>
    <p:sldId id="661" r:id="rId34"/>
    <p:sldId id="662" r:id="rId35"/>
    <p:sldId id="663" r:id="rId36"/>
    <p:sldId id="664" r:id="rId37"/>
    <p:sldId id="666" r:id="rId38"/>
    <p:sldId id="637" r:id="rId39"/>
    <p:sldId id="669" r:id="rId40"/>
    <p:sldId id="673" r:id="rId41"/>
    <p:sldId id="675" r:id="rId42"/>
    <p:sldId id="674" r:id="rId43"/>
    <p:sldId id="670" r:id="rId44"/>
    <p:sldId id="671" r:id="rId45"/>
    <p:sldId id="622" r:id="rId46"/>
    <p:sldId id="672" r:id="rId47"/>
    <p:sldId id="667" r:id="rId48"/>
    <p:sldId id="668" r:id="rId49"/>
    <p:sldId id="676" r:id="rId50"/>
    <p:sldId id="680" r:id="rId51"/>
    <p:sldId id="681" r:id="rId52"/>
    <p:sldId id="682" r:id="rId53"/>
    <p:sldId id="683" r:id="rId54"/>
    <p:sldId id="684" r:id="rId55"/>
    <p:sldId id="685" r:id="rId56"/>
    <p:sldId id="687" r:id="rId57"/>
    <p:sldId id="678" r:id="rId58"/>
    <p:sldId id="679" r:id="rId59"/>
    <p:sldId id="689" r:id="rId60"/>
    <p:sldId id="677" r:id="rId61"/>
    <p:sldId id="690" r:id="rId62"/>
    <p:sldId id="691" r:id="rId63"/>
    <p:sldId id="692" r:id="rId64"/>
    <p:sldId id="693" r:id="rId65"/>
    <p:sldId id="694" r:id="rId66"/>
    <p:sldId id="695" r:id="rId67"/>
    <p:sldId id="696" r:id="rId68"/>
    <p:sldId id="697" r:id="rId69"/>
    <p:sldId id="707" r:id="rId70"/>
    <p:sldId id="698" r:id="rId71"/>
    <p:sldId id="699" r:id="rId72"/>
    <p:sldId id="701" r:id="rId73"/>
    <p:sldId id="702" r:id="rId74"/>
    <p:sldId id="703" r:id="rId75"/>
    <p:sldId id="704" r:id="rId76"/>
    <p:sldId id="705" r:id="rId77"/>
    <p:sldId id="706" r:id="rId78"/>
    <p:sldId id="708" r:id="rId79"/>
    <p:sldId id="709" r:id="rId80"/>
    <p:sldId id="710" r:id="rId81"/>
    <p:sldId id="711" r:id="rId82"/>
    <p:sldId id="712" r:id="rId83"/>
    <p:sldId id="713" r:id="rId84"/>
    <p:sldId id="598" r:id="rId85"/>
    <p:sldId id="630" r:id="rId86"/>
    <p:sldId id="714" r:id="rId87"/>
    <p:sldId id="715" r:id="rId88"/>
    <p:sldId id="716" r:id="rId89"/>
    <p:sldId id="717" r:id="rId90"/>
    <p:sldId id="718" r:id="rId91"/>
    <p:sldId id="719" r:id="rId92"/>
    <p:sldId id="720" r:id="rId93"/>
    <p:sldId id="482" r:id="rId94"/>
  </p:sldIdLst>
  <p:sldSz cx="12192000" cy="6858000"/>
  <p:notesSz cx="6670675" cy="97774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F58532"/>
    <a:srgbClr val="A8BDE4"/>
    <a:srgbClr val="DCE5F4"/>
    <a:srgbClr val="C5E0F5"/>
    <a:srgbClr val="DEE6F4"/>
    <a:srgbClr val="55A2EA"/>
    <a:srgbClr val="185194"/>
    <a:srgbClr val="F58334"/>
    <a:srgbClr val="F37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2996" autoAdjust="0"/>
  </p:normalViewPr>
  <p:slideViewPr>
    <p:cSldViewPr snapToGrid="0">
      <p:cViewPr varScale="1">
        <p:scale>
          <a:sx n="111" d="100"/>
          <a:sy n="111" d="100"/>
        </p:scale>
        <p:origin x="5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056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0569"/>
          </a:xfrm>
          <a:prstGeom prst="rect">
            <a:avLst/>
          </a:prstGeom>
        </p:spPr>
        <p:txBody>
          <a:bodyPr vert="horz" lIns="91440" tIns="45720" rIns="91440" bIns="45720" rtlCol="0"/>
          <a:lstStyle>
            <a:lvl1pPr algn="r">
              <a:defRPr sz="1200"/>
            </a:lvl1pPr>
          </a:lstStyle>
          <a:p>
            <a:fld id="{DE55EA4C-C730-45EE-962B-B75D339BE598}" type="datetimeFigureOut">
              <a:rPr lang="en-US" smtClean="0"/>
              <a:t>6/24/2024</a:t>
            </a:fld>
            <a:endParaRPr lang="en-US"/>
          </a:p>
        </p:txBody>
      </p:sp>
      <p:sp>
        <p:nvSpPr>
          <p:cNvPr id="4" name="Slide Image Placeholder 3"/>
          <p:cNvSpPr>
            <a:spLocks noGrp="1" noRot="1" noChangeAspect="1"/>
          </p:cNvSpPr>
          <p:nvPr>
            <p:ph type="sldImg" idx="2"/>
          </p:nvPr>
        </p:nvSpPr>
        <p:spPr>
          <a:xfrm>
            <a:off x="401638" y="1222375"/>
            <a:ext cx="5867400" cy="33004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705380"/>
            <a:ext cx="5336540" cy="384985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286846"/>
            <a:ext cx="2890626" cy="49056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286846"/>
            <a:ext cx="2890626" cy="490568"/>
          </a:xfrm>
          <a:prstGeom prst="rect">
            <a:avLst/>
          </a:prstGeom>
        </p:spPr>
        <p:txBody>
          <a:bodyPr vert="horz" lIns="91440" tIns="45720" rIns="91440" bIns="45720" rtlCol="0" anchor="b"/>
          <a:lstStyle>
            <a:lvl1pPr algn="r">
              <a:defRPr sz="1200"/>
            </a:lvl1pPr>
          </a:lstStyle>
          <a:p>
            <a:fld id="{A26EEA2C-B15A-41FB-8CEE-35D5B1FD1192}" type="slidenum">
              <a:rPr lang="en-US" smtClean="0"/>
              <a:t>‹#›</a:t>
            </a:fld>
            <a:endParaRPr lang="en-US"/>
          </a:p>
        </p:txBody>
      </p:sp>
    </p:spTree>
    <p:extLst>
      <p:ext uri="{BB962C8B-B14F-4D97-AF65-F5344CB8AC3E}">
        <p14:creationId xmlns:p14="http://schemas.microsoft.com/office/powerpoint/2010/main" val="1485113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958A7-C842-1306-85A9-D5869D2CB9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22B739-A0DB-E465-2DD1-FC2F63B4EC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3F2E29-6675-11F3-C587-415AFD73C7A0}"/>
              </a:ext>
            </a:extLst>
          </p:cNvPr>
          <p:cNvSpPr>
            <a:spLocks noGrp="1"/>
          </p:cNvSpPr>
          <p:nvPr>
            <p:ph type="dt" sz="half" idx="10"/>
          </p:nvPr>
        </p:nvSpPr>
        <p:spPr/>
        <p:txBody>
          <a:bodyPr/>
          <a:lstStyle/>
          <a:p>
            <a:fld id="{41B9EC95-7019-459D-A010-A8B68B1545FD}" type="datetimeFigureOut">
              <a:rPr lang="en-US" smtClean="0"/>
              <a:t>6/24/2024</a:t>
            </a:fld>
            <a:endParaRPr lang="en-US"/>
          </a:p>
        </p:txBody>
      </p:sp>
      <p:sp>
        <p:nvSpPr>
          <p:cNvPr id="5" name="Footer Placeholder 4">
            <a:extLst>
              <a:ext uri="{FF2B5EF4-FFF2-40B4-BE49-F238E27FC236}">
                <a16:creationId xmlns:a16="http://schemas.microsoft.com/office/drawing/2014/main" id="{9DFACCD3-EA0F-88A1-555B-2F0923ACA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007F3-352C-26B3-AD9C-C259979544C0}"/>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988973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1F14-6648-DAA7-4002-266662C14B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4796A8-7321-F8D3-DFC0-968290E354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8FC285-911B-C6C7-7C45-FA81BE2C916A}"/>
              </a:ext>
            </a:extLst>
          </p:cNvPr>
          <p:cNvSpPr>
            <a:spLocks noGrp="1"/>
          </p:cNvSpPr>
          <p:nvPr>
            <p:ph type="dt" sz="half" idx="10"/>
          </p:nvPr>
        </p:nvSpPr>
        <p:spPr/>
        <p:txBody>
          <a:bodyPr/>
          <a:lstStyle/>
          <a:p>
            <a:fld id="{41B9EC95-7019-459D-A010-A8B68B1545FD}" type="datetimeFigureOut">
              <a:rPr lang="en-US" smtClean="0"/>
              <a:t>6/24/2024</a:t>
            </a:fld>
            <a:endParaRPr lang="en-US"/>
          </a:p>
        </p:txBody>
      </p:sp>
      <p:sp>
        <p:nvSpPr>
          <p:cNvPr id="5" name="Footer Placeholder 4">
            <a:extLst>
              <a:ext uri="{FF2B5EF4-FFF2-40B4-BE49-F238E27FC236}">
                <a16:creationId xmlns:a16="http://schemas.microsoft.com/office/drawing/2014/main" id="{DF5DA7CD-BB57-D71C-48A7-0E33159FA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7D385-DDD9-4E67-584E-75D39FF8C591}"/>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229866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BF8148-8509-EBFE-94CD-F7ED78939C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97077F-41CC-4782-6A35-4F6E000EF8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31E7C-C273-CF1C-938A-85130FFFF497}"/>
              </a:ext>
            </a:extLst>
          </p:cNvPr>
          <p:cNvSpPr>
            <a:spLocks noGrp="1"/>
          </p:cNvSpPr>
          <p:nvPr>
            <p:ph type="dt" sz="half" idx="10"/>
          </p:nvPr>
        </p:nvSpPr>
        <p:spPr/>
        <p:txBody>
          <a:bodyPr/>
          <a:lstStyle/>
          <a:p>
            <a:fld id="{41B9EC95-7019-459D-A010-A8B68B1545FD}" type="datetimeFigureOut">
              <a:rPr lang="en-US" smtClean="0"/>
              <a:t>6/24/2024</a:t>
            </a:fld>
            <a:endParaRPr lang="en-US"/>
          </a:p>
        </p:txBody>
      </p:sp>
      <p:sp>
        <p:nvSpPr>
          <p:cNvPr id="5" name="Footer Placeholder 4">
            <a:extLst>
              <a:ext uri="{FF2B5EF4-FFF2-40B4-BE49-F238E27FC236}">
                <a16:creationId xmlns:a16="http://schemas.microsoft.com/office/drawing/2014/main" id="{7C9B659D-4F98-527C-7288-07B3271B3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58127-1D49-DC05-A50E-C8FCF0B68D87}"/>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2135006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E9E25-7B0F-2E27-972A-9374391FDE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DCCA61-FDE1-B86C-D6C0-A0456B480B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36CA65-7308-7A92-3FF9-DDFF59D6DB94}"/>
              </a:ext>
            </a:extLst>
          </p:cNvPr>
          <p:cNvSpPr>
            <a:spLocks noGrp="1"/>
          </p:cNvSpPr>
          <p:nvPr>
            <p:ph type="dt" sz="half" idx="10"/>
          </p:nvPr>
        </p:nvSpPr>
        <p:spPr/>
        <p:txBody>
          <a:bodyPr/>
          <a:lstStyle/>
          <a:p>
            <a:fld id="{41B9EC95-7019-459D-A010-A8B68B1545FD}" type="datetimeFigureOut">
              <a:rPr lang="en-US" smtClean="0"/>
              <a:t>6/24/2024</a:t>
            </a:fld>
            <a:endParaRPr lang="en-US"/>
          </a:p>
        </p:txBody>
      </p:sp>
      <p:sp>
        <p:nvSpPr>
          <p:cNvPr id="5" name="Footer Placeholder 4">
            <a:extLst>
              <a:ext uri="{FF2B5EF4-FFF2-40B4-BE49-F238E27FC236}">
                <a16:creationId xmlns:a16="http://schemas.microsoft.com/office/drawing/2014/main" id="{94281FC9-3AF9-CA12-49A8-CFA6E5C9D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41F95D-66D7-2C1B-BBB9-1DED127A774F}"/>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002261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F506-103F-59F0-CDD9-21708A4A5A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BF001D-2655-BE0C-E5C9-3973A882A3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72C312-9871-73D3-9A4D-5534C80C9CA6}"/>
              </a:ext>
            </a:extLst>
          </p:cNvPr>
          <p:cNvSpPr>
            <a:spLocks noGrp="1"/>
          </p:cNvSpPr>
          <p:nvPr>
            <p:ph type="dt" sz="half" idx="10"/>
          </p:nvPr>
        </p:nvSpPr>
        <p:spPr/>
        <p:txBody>
          <a:bodyPr/>
          <a:lstStyle/>
          <a:p>
            <a:fld id="{41B9EC95-7019-459D-A010-A8B68B1545FD}" type="datetimeFigureOut">
              <a:rPr lang="en-US" smtClean="0"/>
              <a:t>6/24/2024</a:t>
            </a:fld>
            <a:endParaRPr lang="en-US"/>
          </a:p>
        </p:txBody>
      </p:sp>
      <p:sp>
        <p:nvSpPr>
          <p:cNvPr id="5" name="Footer Placeholder 4">
            <a:extLst>
              <a:ext uri="{FF2B5EF4-FFF2-40B4-BE49-F238E27FC236}">
                <a16:creationId xmlns:a16="http://schemas.microsoft.com/office/drawing/2014/main" id="{F74969B6-DE58-DA29-543F-18DBA9340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5D59F-0828-6725-C785-3D5FF4633B2A}"/>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79097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A98AC-F134-177F-7BC9-A910FA4D9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83A78B-97AD-F464-FFA2-43043EBD3F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EAC0EC-80AC-6E84-16D5-C507DDD96B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FA64FE-FC87-801A-C851-B7494F72E61A}"/>
              </a:ext>
            </a:extLst>
          </p:cNvPr>
          <p:cNvSpPr>
            <a:spLocks noGrp="1"/>
          </p:cNvSpPr>
          <p:nvPr>
            <p:ph type="dt" sz="half" idx="10"/>
          </p:nvPr>
        </p:nvSpPr>
        <p:spPr/>
        <p:txBody>
          <a:bodyPr/>
          <a:lstStyle/>
          <a:p>
            <a:fld id="{41B9EC95-7019-459D-A010-A8B68B1545FD}" type="datetimeFigureOut">
              <a:rPr lang="en-US" smtClean="0"/>
              <a:t>6/24/2024</a:t>
            </a:fld>
            <a:endParaRPr lang="en-US"/>
          </a:p>
        </p:txBody>
      </p:sp>
      <p:sp>
        <p:nvSpPr>
          <p:cNvPr id="6" name="Footer Placeholder 5">
            <a:extLst>
              <a:ext uri="{FF2B5EF4-FFF2-40B4-BE49-F238E27FC236}">
                <a16:creationId xmlns:a16="http://schemas.microsoft.com/office/drawing/2014/main" id="{641DA7AB-4963-0D09-B25C-CE168A897C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F0F405-FCBD-27FD-E780-A5048A0B50FC}"/>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917435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2501-0AEB-508A-9C5F-3F9FABB6E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207663-2E9D-C656-68BE-8258253326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E273C-A8E5-4904-E2D2-247B6BDCC0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EF18BE-00B8-17BD-F80C-0DDD4ECA40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7AEE12-2E2D-5EAF-0129-C468676307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897EDD-65BE-7504-B6B1-6B9ACE957342}"/>
              </a:ext>
            </a:extLst>
          </p:cNvPr>
          <p:cNvSpPr>
            <a:spLocks noGrp="1"/>
          </p:cNvSpPr>
          <p:nvPr>
            <p:ph type="dt" sz="half" idx="10"/>
          </p:nvPr>
        </p:nvSpPr>
        <p:spPr/>
        <p:txBody>
          <a:bodyPr/>
          <a:lstStyle/>
          <a:p>
            <a:fld id="{41B9EC95-7019-459D-A010-A8B68B1545FD}" type="datetimeFigureOut">
              <a:rPr lang="en-US" smtClean="0"/>
              <a:t>6/24/2024</a:t>
            </a:fld>
            <a:endParaRPr lang="en-US"/>
          </a:p>
        </p:txBody>
      </p:sp>
      <p:sp>
        <p:nvSpPr>
          <p:cNvPr id="8" name="Footer Placeholder 7">
            <a:extLst>
              <a:ext uri="{FF2B5EF4-FFF2-40B4-BE49-F238E27FC236}">
                <a16:creationId xmlns:a16="http://schemas.microsoft.com/office/drawing/2014/main" id="{6E07187A-AD97-2A9E-BCEB-63E04EC23A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B81EC2-7FC4-9857-2136-C853C98FBB58}"/>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3827840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CF7F4-0D6B-2633-5F89-DD2FE64DA0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7C744D-B9A8-5435-C58A-B6A18FB1B301}"/>
              </a:ext>
            </a:extLst>
          </p:cNvPr>
          <p:cNvSpPr>
            <a:spLocks noGrp="1"/>
          </p:cNvSpPr>
          <p:nvPr>
            <p:ph type="dt" sz="half" idx="10"/>
          </p:nvPr>
        </p:nvSpPr>
        <p:spPr/>
        <p:txBody>
          <a:bodyPr/>
          <a:lstStyle/>
          <a:p>
            <a:fld id="{41B9EC95-7019-459D-A010-A8B68B1545FD}" type="datetimeFigureOut">
              <a:rPr lang="en-US" smtClean="0"/>
              <a:t>6/24/2024</a:t>
            </a:fld>
            <a:endParaRPr lang="en-US"/>
          </a:p>
        </p:txBody>
      </p:sp>
      <p:sp>
        <p:nvSpPr>
          <p:cNvPr id="4" name="Footer Placeholder 3">
            <a:extLst>
              <a:ext uri="{FF2B5EF4-FFF2-40B4-BE49-F238E27FC236}">
                <a16:creationId xmlns:a16="http://schemas.microsoft.com/office/drawing/2014/main" id="{C0906396-D959-94C3-719C-86CEBF8003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89F0D3-245F-D099-E381-A1AA0BCA4CA4}"/>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2693111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710C35-01ED-5FC8-D93C-526A6A2940B1}"/>
              </a:ext>
            </a:extLst>
          </p:cNvPr>
          <p:cNvSpPr>
            <a:spLocks noGrp="1"/>
          </p:cNvSpPr>
          <p:nvPr>
            <p:ph type="dt" sz="half" idx="10"/>
          </p:nvPr>
        </p:nvSpPr>
        <p:spPr/>
        <p:txBody>
          <a:bodyPr/>
          <a:lstStyle/>
          <a:p>
            <a:fld id="{41B9EC95-7019-459D-A010-A8B68B1545FD}" type="datetimeFigureOut">
              <a:rPr lang="en-US" smtClean="0"/>
              <a:t>6/24/2024</a:t>
            </a:fld>
            <a:endParaRPr lang="en-US"/>
          </a:p>
        </p:txBody>
      </p:sp>
      <p:sp>
        <p:nvSpPr>
          <p:cNvPr id="3" name="Footer Placeholder 2">
            <a:extLst>
              <a:ext uri="{FF2B5EF4-FFF2-40B4-BE49-F238E27FC236}">
                <a16:creationId xmlns:a16="http://schemas.microsoft.com/office/drawing/2014/main" id="{6355287F-181B-3DEB-364C-3D18312294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6DB13C-EAD2-119E-1773-0D186FBC7CDE}"/>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47187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74B01-A7A7-7B8C-7C09-A1D0763BC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67894D-BD14-70D7-1AB7-DE58ABE3AC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5AD15A-1936-916D-B5EF-39CF30481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ADAD62-B7B3-9F7E-EABD-C741DD7B1C16}"/>
              </a:ext>
            </a:extLst>
          </p:cNvPr>
          <p:cNvSpPr>
            <a:spLocks noGrp="1"/>
          </p:cNvSpPr>
          <p:nvPr>
            <p:ph type="dt" sz="half" idx="10"/>
          </p:nvPr>
        </p:nvSpPr>
        <p:spPr/>
        <p:txBody>
          <a:bodyPr/>
          <a:lstStyle/>
          <a:p>
            <a:fld id="{41B9EC95-7019-459D-A010-A8B68B1545FD}" type="datetimeFigureOut">
              <a:rPr lang="en-US" smtClean="0"/>
              <a:t>6/24/2024</a:t>
            </a:fld>
            <a:endParaRPr lang="en-US"/>
          </a:p>
        </p:txBody>
      </p:sp>
      <p:sp>
        <p:nvSpPr>
          <p:cNvPr id="6" name="Footer Placeholder 5">
            <a:extLst>
              <a:ext uri="{FF2B5EF4-FFF2-40B4-BE49-F238E27FC236}">
                <a16:creationId xmlns:a16="http://schemas.microsoft.com/office/drawing/2014/main" id="{718DF03A-7A9B-E2E1-EFD8-605FEC713D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FCB9A7-35F5-86F4-8830-D014FF0A04D7}"/>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505713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81D47-2CA0-76D0-DD0A-8D8A171CD4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0065D6-2C3C-6AD7-97A9-25CE4ABC3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2F3ED7-F437-5B72-02E1-9067F58EA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780A9-CD14-BF71-4F5F-56C4BEDC2331}"/>
              </a:ext>
            </a:extLst>
          </p:cNvPr>
          <p:cNvSpPr>
            <a:spLocks noGrp="1"/>
          </p:cNvSpPr>
          <p:nvPr>
            <p:ph type="dt" sz="half" idx="10"/>
          </p:nvPr>
        </p:nvSpPr>
        <p:spPr/>
        <p:txBody>
          <a:bodyPr/>
          <a:lstStyle/>
          <a:p>
            <a:fld id="{41B9EC95-7019-459D-A010-A8B68B1545FD}" type="datetimeFigureOut">
              <a:rPr lang="en-US" smtClean="0"/>
              <a:t>6/24/2024</a:t>
            </a:fld>
            <a:endParaRPr lang="en-US"/>
          </a:p>
        </p:txBody>
      </p:sp>
      <p:sp>
        <p:nvSpPr>
          <p:cNvPr id="6" name="Footer Placeholder 5">
            <a:extLst>
              <a:ext uri="{FF2B5EF4-FFF2-40B4-BE49-F238E27FC236}">
                <a16:creationId xmlns:a16="http://schemas.microsoft.com/office/drawing/2014/main" id="{EC0EA1D2-D8E9-67BD-AE53-9900E0762C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FDE7DE-58A9-7DA7-46CC-EBC1C1C43290}"/>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3741724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B43E6B-BE7C-F7B5-8F96-E098E8F8A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17BC90-F11E-7B2A-E678-5FC15B91C8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4A7AFC-7092-1DF9-83F5-76910805B2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B9EC95-7019-459D-A010-A8B68B1545FD}" type="datetimeFigureOut">
              <a:rPr lang="en-US" smtClean="0"/>
              <a:t>6/24/2024</a:t>
            </a:fld>
            <a:endParaRPr lang="en-US"/>
          </a:p>
        </p:txBody>
      </p:sp>
      <p:sp>
        <p:nvSpPr>
          <p:cNvPr id="5" name="Footer Placeholder 4">
            <a:extLst>
              <a:ext uri="{FF2B5EF4-FFF2-40B4-BE49-F238E27FC236}">
                <a16:creationId xmlns:a16="http://schemas.microsoft.com/office/drawing/2014/main" id="{787F60B2-53C0-725C-1263-280DCC3EB3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5D43FB-7697-1ADD-EDD4-DA4582F60A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DDDA2E-F081-49F6-8D28-15B31F09708D}" type="slidenum">
              <a:rPr lang="en-US" smtClean="0"/>
              <a:t>‹#›</a:t>
            </a:fld>
            <a:endParaRPr lang="en-US"/>
          </a:p>
        </p:txBody>
      </p:sp>
    </p:spTree>
    <p:extLst>
      <p:ext uri="{BB962C8B-B14F-4D97-AF65-F5344CB8AC3E}">
        <p14:creationId xmlns:p14="http://schemas.microsoft.com/office/powerpoint/2010/main" val="43566046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1EFEC87-627D-0135-8A38-5E4C65C2880A}"/>
              </a:ext>
            </a:extLst>
          </p:cNvPr>
          <p:cNvGrpSpPr/>
          <p:nvPr/>
        </p:nvGrpSpPr>
        <p:grpSpPr>
          <a:xfrm>
            <a:off x="139785" y="145473"/>
            <a:ext cx="5279940" cy="1121352"/>
            <a:chOff x="139785" y="145473"/>
            <a:chExt cx="4494304" cy="925945"/>
          </a:xfrm>
        </p:grpSpPr>
        <p:sp>
          <p:nvSpPr>
            <p:cNvPr id="2" name="Text Box 1">
              <a:extLst>
                <a:ext uri="{FF2B5EF4-FFF2-40B4-BE49-F238E27FC236}">
                  <a16:creationId xmlns:a16="http://schemas.microsoft.com/office/drawing/2014/main" id="{5EE6A3AC-BFEE-7F94-B4AA-3205C6FCD735}"/>
                </a:ext>
              </a:extLst>
            </p:cNvPr>
            <p:cNvSpPr txBox="1"/>
            <p:nvPr/>
          </p:nvSpPr>
          <p:spPr>
            <a:xfrm>
              <a:off x="1681103" y="322666"/>
              <a:ext cx="2952986" cy="686188"/>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p>
              <a:r>
                <a:rPr lang="en-US" sz="2400" b="1" dirty="0">
                  <a:ln>
                    <a:noFill/>
                  </a:ln>
                  <a:solidFill>
                    <a:schemeClr val="tx1">
                      <a:lumMod val="95000"/>
                      <a:lumOff val="5000"/>
                    </a:schemeClr>
                  </a:solidFill>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Arial" panose="020B0604020202020204" pitchFamily="34" charset="0"/>
                </a:rPr>
                <a:t>Data Visualization </a:t>
              </a:r>
            </a:p>
            <a:p>
              <a:r>
                <a:rPr lang="en-US" sz="2400" b="1" dirty="0">
                  <a:solidFill>
                    <a:schemeClr val="tx1">
                      <a:lumMod val="95000"/>
                      <a:lumOff val="5000"/>
                    </a:schemeClr>
                  </a:solidFill>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Arial" panose="020B0604020202020204" pitchFamily="34" charset="0"/>
                </a:rPr>
                <a:t>in </a:t>
              </a:r>
              <a:r>
                <a:rPr lang="en-US" sz="2400" b="1" dirty="0">
                  <a:ln>
                    <a:noFill/>
                  </a:ln>
                  <a:solidFill>
                    <a:schemeClr val="tx1">
                      <a:lumMod val="95000"/>
                      <a:lumOff val="5000"/>
                    </a:schemeClr>
                  </a:solidFill>
                  <a:effectLst>
                    <a:outerShdw blurRad="38100" dist="19050" dir="2700000" algn="tl">
                      <a:schemeClr val="dk1">
                        <a:alpha val="40000"/>
                      </a:schemeClr>
                    </a:outerShdw>
                  </a:effectLst>
                  <a:latin typeface="Arial" panose="020B0604020202020204" pitchFamily="34" charset="0"/>
                  <a:ea typeface="Calibri" panose="020F0502020204030204" pitchFamily="34" charset="0"/>
                  <a:cs typeface="Arial" panose="020B0604020202020204" pitchFamily="34" charset="0"/>
                </a:rPr>
                <a:t>Power BI</a:t>
              </a:r>
            </a:p>
          </p:txBody>
        </p:sp>
        <p:grpSp>
          <p:nvGrpSpPr>
            <p:cNvPr id="3" name="Group 2">
              <a:extLst>
                <a:ext uri="{FF2B5EF4-FFF2-40B4-BE49-F238E27FC236}">
                  <a16:creationId xmlns:a16="http://schemas.microsoft.com/office/drawing/2014/main" id="{9B1F97BF-72B2-9E3F-2C41-0E07BA37E311}"/>
                </a:ext>
              </a:extLst>
            </p:cNvPr>
            <p:cNvGrpSpPr/>
            <p:nvPr/>
          </p:nvGrpSpPr>
          <p:grpSpPr>
            <a:xfrm>
              <a:off x="139785" y="145473"/>
              <a:ext cx="1587415" cy="925945"/>
              <a:chOff x="5421884" y="3048000"/>
              <a:chExt cx="5996817" cy="3546761"/>
            </a:xfrm>
          </p:grpSpPr>
          <p:grpSp>
            <p:nvGrpSpPr>
              <p:cNvPr id="4" name="Group 3">
                <a:extLst>
                  <a:ext uri="{FF2B5EF4-FFF2-40B4-BE49-F238E27FC236}">
                    <a16:creationId xmlns:a16="http://schemas.microsoft.com/office/drawing/2014/main" id="{F499B83C-EC1F-DC18-F69D-5BE9E0225DDA}"/>
                  </a:ext>
                </a:extLst>
              </p:cNvPr>
              <p:cNvGrpSpPr/>
              <p:nvPr/>
            </p:nvGrpSpPr>
            <p:grpSpPr>
              <a:xfrm>
                <a:off x="5421884" y="3048000"/>
                <a:ext cx="5828147" cy="3546761"/>
                <a:chOff x="2660071" y="1366982"/>
                <a:chExt cx="6871856" cy="4110179"/>
              </a:xfrm>
            </p:grpSpPr>
            <p:pic>
              <p:nvPicPr>
                <p:cNvPr id="6" name="Picture 5">
                  <a:extLst>
                    <a:ext uri="{FF2B5EF4-FFF2-40B4-BE49-F238E27FC236}">
                      <a16:creationId xmlns:a16="http://schemas.microsoft.com/office/drawing/2014/main" id="{2B6D9048-1711-1941-9524-9C93EF8E2B91}"/>
                    </a:ext>
                  </a:extLst>
                </p:cNvPr>
                <p:cNvPicPr>
                  <a:picLocks noChangeAspect="1"/>
                </p:cNvPicPr>
                <p:nvPr/>
              </p:nvPicPr>
              <p:blipFill>
                <a:blip r:embed="rId2"/>
                <a:stretch>
                  <a:fillRect/>
                </a:stretch>
              </p:blipFill>
              <p:spPr>
                <a:xfrm>
                  <a:off x="2666521" y="1380839"/>
                  <a:ext cx="6858957" cy="4096322"/>
                </a:xfrm>
                <a:prstGeom prst="rect">
                  <a:avLst/>
                </a:prstGeom>
              </p:spPr>
            </p:pic>
            <p:sp>
              <p:nvSpPr>
                <p:cNvPr id="7" name="Rectangle 6">
                  <a:extLst>
                    <a:ext uri="{FF2B5EF4-FFF2-40B4-BE49-F238E27FC236}">
                      <a16:creationId xmlns:a16="http://schemas.microsoft.com/office/drawing/2014/main" id="{FEB705DF-C543-BB46-FFA6-BA983E7F1CAA}"/>
                    </a:ext>
                  </a:extLst>
                </p:cNvPr>
                <p:cNvSpPr/>
                <p:nvPr/>
              </p:nvSpPr>
              <p:spPr>
                <a:xfrm>
                  <a:off x="8460509" y="1366982"/>
                  <a:ext cx="1071418" cy="3325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40B5B7-1B46-857D-70C1-BEC8126D5FCD}"/>
                    </a:ext>
                  </a:extLst>
                </p:cNvPr>
                <p:cNvSpPr/>
                <p:nvPr/>
              </p:nvSpPr>
              <p:spPr>
                <a:xfrm>
                  <a:off x="2660071" y="5019964"/>
                  <a:ext cx="406401" cy="355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1F399CF6-7390-F2E1-F9D1-4A3ED4BEC33B}"/>
                  </a:ext>
                </a:extLst>
              </p:cNvPr>
              <p:cNvPicPr>
                <a:picLocks noChangeAspect="1"/>
              </p:cNvPicPr>
              <p:nvPr/>
            </p:nvPicPr>
            <p:blipFill>
              <a:blip r:embed="rId3"/>
              <a:stretch>
                <a:fillRect/>
              </a:stretch>
            </p:blipFill>
            <p:spPr>
              <a:xfrm>
                <a:off x="10126292" y="3753263"/>
                <a:ext cx="1292409" cy="1359421"/>
              </a:xfrm>
              <a:prstGeom prst="rect">
                <a:avLst/>
              </a:prstGeom>
            </p:spPr>
          </p:pic>
        </p:grpSp>
      </p:grpSp>
      <p:grpSp>
        <p:nvGrpSpPr>
          <p:cNvPr id="10" name="Group 9">
            <a:extLst>
              <a:ext uri="{FF2B5EF4-FFF2-40B4-BE49-F238E27FC236}">
                <a16:creationId xmlns:a16="http://schemas.microsoft.com/office/drawing/2014/main" id="{9F1DF82F-0400-6A8C-B2BC-7670AC18C33E}"/>
              </a:ext>
            </a:extLst>
          </p:cNvPr>
          <p:cNvGrpSpPr/>
          <p:nvPr/>
        </p:nvGrpSpPr>
        <p:grpSpPr>
          <a:xfrm>
            <a:off x="1207485" y="4242688"/>
            <a:ext cx="4888515" cy="1828800"/>
            <a:chOff x="235328" y="4799756"/>
            <a:chExt cx="4888515" cy="1828800"/>
          </a:xfrm>
        </p:grpSpPr>
        <p:pic>
          <p:nvPicPr>
            <p:cNvPr id="11" name="Picture 10" descr="Graphical user interface, text&#10;&#10;Description automatically generated with medium confidence">
              <a:extLst>
                <a:ext uri="{FF2B5EF4-FFF2-40B4-BE49-F238E27FC236}">
                  <a16:creationId xmlns:a16="http://schemas.microsoft.com/office/drawing/2014/main" id="{C6036B64-44ED-1279-F94E-701F6D1FF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9811" y="5913008"/>
              <a:ext cx="2084032" cy="715548"/>
            </a:xfrm>
            <a:prstGeom prst="rect">
              <a:avLst/>
            </a:prstGeom>
          </p:spPr>
        </p:pic>
        <p:pic>
          <p:nvPicPr>
            <p:cNvPr id="12" name="Picture 11">
              <a:extLst>
                <a:ext uri="{FF2B5EF4-FFF2-40B4-BE49-F238E27FC236}">
                  <a16:creationId xmlns:a16="http://schemas.microsoft.com/office/drawing/2014/main" id="{4A499E67-65A5-B181-DDFC-54C21C28D21F}"/>
                </a:ext>
              </a:extLst>
            </p:cNvPr>
            <p:cNvPicPr>
              <a:picLocks noChangeAspect="1"/>
            </p:cNvPicPr>
            <p:nvPr/>
          </p:nvPicPr>
          <p:blipFill>
            <a:blip r:embed="rId5"/>
            <a:stretch>
              <a:fillRect/>
            </a:stretch>
          </p:blipFill>
          <p:spPr>
            <a:xfrm>
              <a:off x="3082324" y="4934719"/>
              <a:ext cx="1484300" cy="978289"/>
            </a:xfrm>
            <a:prstGeom prst="rect">
              <a:avLst/>
            </a:prstGeom>
          </p:spPr>
        </p:pic>
        <p:grpSp>
          <p:nvGrpSpPr>
            <p:cNvPr id="13" name="Group 12">
              <a:extLst>
                <a:ext uri="{FF2B5EF4-FFF2-40B4-BE49-F238E27FC236}">
                  <a16:creationId xmlns:a16="http://schemas.microsoft.com/office/drawing/2014/main" id="{0E0D024C-1CE5-F67D-A76F-4E336FE8F641}"/>
                </a:ext>
              </a:extLst>
            </p:cNvPr>
            <p:cNvGrpSpPr/>
            <p:nvPr/>
          </p:nvGrpSpPr>
          <p:grpSpPr>
            <a:xfrm>
              <a:off x="235328" y="4799756"/>
              <a:ext cx="2804483" cy="1828800"/>
              <a:chOff x="400535" y="4434996"/>
              <a:chExt cx="2842360" cy="1828800"/>
            </a:xfrm>
          </p:grpSpPr>
          <p:pic>
            <p:nvPicPr>
              <p:cNvPr id="14" name="Picture 13" descr="Logo, icon&#10;&#10;Description automatically generated">
                <a:extLst>
                  <a:ext uri="{FF2B5EF4-FFF2-40B4-BE49-F238E27FC236}">
                    <a16:creationId xmlns:a16="http://schemas.microsoft.com/office/drawing/2014/main" id="{4269AD61-616D-F176-415B-C359994127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26808" y="5735267"/>
                <a:ext cx="420827" cy="365694"/>
              </a:xfrm>
              <a:prstGeom prst="rect">
                <a:avLst/>
              </a:prstGeom>
            </p:spPr>
          </p:pic>
          <p:sp>
            <p:nvSpPr>
              <p:cNvPr id="15" name="Subtitle 2">
                <a:extLst>
                  <a:ext uri="{FF2B5EF4-FFF2-40B4-BE49-F238E27FC236}">
                    <a16:creationId xmlns:a16="http://schemas.microsoft.com/office/drawing/2014/main" id="{C7B3E9FF-4289-B12C-22BF-FD6968E5A9C0}"/>
                  </a:ext>
                </a:extLst>
              </p:cNvPr>
              <p:cNvSpPr txBox="1">
                <a:spLocks/>
              </p:cNvSpPr>
              <p:nvPr/>
            </p:nvSpPr>
            <p:spPr>
              <a:xfrm>
                <a:off x="400535" y="4434996"/>
                <a:ext cx="2842360" cy="18288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003A6D"/>
                    </a:solidFill>
                    <a:latin typeface="Arial Black" panose="020B0A04020102020204" pitchFamily="34" charset="0"/>
                  </a:rPr>
                  <a:t>Prepared By :</a:t>
                </a:r>
              </a:p>
              <a:p>
                <a:pPr marL="0" indent="0">
                  <a:buNone/>
                </a:pPr>
                <a:r>
                  <a:rPr lang="en-US" b="1" dirty="0">
                    <a:solidFill>
                      <a:srgbClr val="003A6D"/>
                    </a:solidFill>
                    <a:latin typeface="Arial Black" panose="020B0A04020102020204" pitchFamily="34" charset="0"/>
                  </a:rPr>
                  <a:t>Said Fawzy</a:t>
                </a:r>
              </a:p>
              <a:p>
                <a:pPr marL="0" indent="0">
                  <a:buNone/>
                </a:pPr>
                <a:r>
                  <a:rPr lang="en-US" sz="1200" b="1" dirty="0">
                    <a:solidFill>
                      <a:srgbClr val="003A6D"/>
                    </a:solidFill>
                    <a:latin typeface="Arial Black" panose="020B0A04020102020204" pitchFamily="34" charset="0"/>
                  </a:rPr>
                  <a:t>Manager of Information Center</a:t>
                </a:r>
              </a:p>
              <a:p>
                <a:pPr marL="0" indent="0">
                  <a:buNone/>
                </a:pPr>
                <a:r>
                  <a:rPr lang="en-US" sz="1200" b="1" dirty="0">
                    <a:solidFill>
                      <a:srgbClr val="003A6D"/>
                    </a:solidFill>
                    <a:latin typeface="Arial Black" panose="020B0A04020102020204" pitchFamily="34" charset="0"/>
                  </a:rPr>
                  <a:t>Tendering Department</a:t>
                </a:r>
              </a:p>
              <a:p>
                <a:pPr marL="0" indent="0">
                  <a:buNone/>
                </a:pPr>
                <a:r>
                  <a:rPr lang="en-US" sz="1200" b="1" dirty="0">
                    <a:solidFill>
                      <a:srgbClr val="003A6D"/>
                    </a:solidFill>
                    <a:latin typeface="Arial Black" panose="020B0A04020102020204" pitchFamily="34" charset="0"/>
                  </a:rPr>
                  <a:t>Arab Contractors </a:t>
                </a:r>
              </a:p>
            </p:txBody>
          </p:sp>
        </p:grpSp>
      </p:grpSp>
      <p:sp>
        <p:nvSpPr>
          <p:cNvPr id="16" name="Rectangle 15">
            <a:extLst>
              <a:ext uri="{FF2B5EF4-FFF2-40B4-BE49-F238E27FC236}">
                <a16:creationId xmlns:a16="http://schemas.microsoft.com/office/drawing/2014/main" id="{11233B80-5632-FC8E-54D6-6CCD8C462765}"/>
              </a:ext>
            </a:extLst>
          </p:cNvPr>
          <p:cNvSpPr/>
          <p:nvPr/>
        </p:nvSpPr>
        <p:spPr>
          <a:xfrm>
            <a:off x="0" y="2232276"/>
            <a:ext cx="12192000" cy="1323439"/>
          </a:xfrm>
          <a:prstGeom prst="rect">
            <a:avLst/>
          </a:prstGeom>
          <a:noFill/>
        </p:spPr>
        <p:txBody>
          <a:bodyPr wrap="square" lIns="91440" tIns="45720" rIns="91440" bIns="45720">
            <a:spAutoFit/>
          </a:bodyPr>
          <a:lstStyle/>
          <a:p>
            <a:pPr algn="ctr"/>
            <a:r>
              <a:rPr lang="en-US" sz="8000" b="1" cap="none" spc="0" dirty="0">
                <a:ln w="0"/>
                <a:solidFill>
                  <a:schemeClr val="accent1">
                    <a:lumMod val="75000"/>
                  </a:schemeClr>
                </a:solidFill>
                <a:effectLst>
                  <a:outerShdw blurRad="38100" dist="25400" dir="5400000" algn="ctr" rotWithShape="0">
                    <a:srgbClr val="6E747A">
                      <a:alpha val="43000"/>
                    </a:srgbClr>
                  </a:outerShdw>
                </a:effectLst>
              </a:rPr>
              <a:t>01 Chart Basics </a:t>
            </a:r>
          </a:p>
        </p:txBody>
      </p:sp>
    </p:spTree>
    <p:extLst>
      <p:ext uri="{BB962C8B-B14F-4D97-AF65-F5344CB8AC3E}">
        <p14:creationId xmlns:p14="http://schemas.microsoft.com/office/powerpoint/2010/main" val="249262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2F33769-9D54-8A97-CE8B-AEAFF77596C5}"/>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How data visualization can enhance business intelligence</a:t>
            </a:r>
            <a:endParaRPr lang="en-US" sz="1600" dirty="0"/>
          </a:p>
        </p:txBody>
      </p:sp>
      <p:pic>
        <p:nvPicPr>
          <p:cNvPr id="4" name="Picture 3">
            <a:extLst>
              <a:ext uri="{FF2B5EF4-FFF2-40B4-BE49-F238E27FC236}">
                <a16:creationId xmlns:a16="http://schemas.microsoft.com/office/drawing/2014/main" id="{E27CC25B-0C04-E513-FC89-31EC0910AEFA}"/>
              </a:ext>
            </a:extLst>
          </p:cNvPr>
          <p:cNvPicPr>
            <a:picLocks noChangeAspect="1"/>
          </p:cNvPicPr>
          <p:nvPr/>
        </p:nvPicPr>
        <p:blipFill>
          <a:blip r:embed="rId2"/>
          <a:stretch>
            <a:fillRect/>
          </a:stretch>
        </p:blipFill>
        <p:spPr>
          <a:xfrm>
            <a:off x="2373746" y="883151"/>
            <a:ext cx="7824294" cy="4324986"/>
          </a:xfrm>
          <a:prstGeom prst="rect">
            <a:avLst/>
          </a:prstGeom>
        </p:spPr>
      </p:pic>
    </p:spTree>
    <p:extLst>
      <p:ext uri="{BB962C8B-B14F-4D97-AF65-F5344CB8AC3E}">
        <p14:creationId xmlns:p14="http://schemas.microsoft.com/office/powerpoint/2010/main" val="382534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D47CE0-0283-8B7D-BEBA-F964088C1498}"/>
              </a:ext>
            </a:extLst>
          </p:cNvPr>
          <p:cNvPicPr>
            <a:picLocks noChangeAspect="1"/>
          </p:cNvPicPr>
          <p:nvPr/>
        </p:nvPicPr>
        <p:blipFill>
          <a:blip r:embed="rId2"/>
          <a:stretch>
            <a:fillRect/>
          </a:stretch>
        </p:blipFill>
        <p:spPr>
          <a:xfrm>
            <a:off x="3103419" y="901964"/>
            <a:ext cx="7047345" cy="3975567"/>
          </a:xfrm>
          <a:prstGeom prst="rect">
            <a:avLst/>
          </a:prstGeom>
        </p:spPr>
      </p:pic>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How data visualization can enhance business intelligence</a:t>
            </a:r>
            <a:endParaRPr lang="en-US" sz="1600" dirty="0"/>
          </a:p>
        </p:txBody>
      </p:sp>
      <p:grpSp>
        <p:nvGrpSpPr>
          <p:cNvPr id="5" name="Group 4">
            <a:extLst>
              <a:ext uri="{FF2B5EF4-FFF2-40B4-BE49-F238E27FC236}">
                <a16:creationId xmlns:a16="http://schemas.microsoft.com/office/drawing/2014/main" id="{3D688C9A-D122-9B09-D819-81FEB416F3F1}"/>
              </a:ext>
            </a:extLst>
          </p:cNvPr>
          <p:cNvGrpSpPr/>
          <p:nvPr/>
        </p:nvGrpSpPr>
        <p:grpSpPr>
          <a:xfrm>
            <a:off x="1605511" y="5119407"/>
            <a:ext cx="2477409" cy="646331"/>
            <a:chOff x="1605511" y="5119407"/>
            <a:chExt cx="2477409" cy="646331"/>
          </a:xfrm>
        </p:grpSpPr>
        <p:sp>
          <p:nvSpPr>
            <p:cNvPr id="6" name="Rectangle 5">
              <a:extLst>
                <a:ext uri="{FF2B5EF4-FFF2-40B4-BE49-F238E27FC236}">
                  <a16:creationId xmlns:a16="http://schemas.microsoft.com/office/drawing/2014/main" id="{5D813131-B9A8-F86B-D1C4-DCD5FE4C513E}"/>
                </a:ext>
              </a:extLst>
            </p:cNvPr>
            <p:cNvSpPr/>
            <p:nvPr/>
          </p:nvSpPr>
          <p:spPr>
            <a:xfrm>
              <a:off x="1605511" y="5180962"/>
              <a:ext cx="2477409" cy="523220"/>
            </a:xfrm>
            <a:prstGeom prst="rect">
              <a:avLst/>
            </a:prstGeom>
            <a:noFill/>
          </p:spPr>
          <p:txBody>
            <a:bodyPr wrap="none" lIns="91440" tIns="45720" rIns="91440" bIns="45720">
              <a:spAutoFit/>
            </a:bodyPr>
            <a:lstStyle/>
            <a:p>
              <a:pPr algn="ctr"/>
              <a:r>
                <a:rPr lang="en-US" sz="2800" b="1" cap="none" spc="0" dirty="0">
                  <a:ln w="0"/>
                  <a:solidFill>
                    <a:schemeClr val="tx1"/>
                  </a:solidFill>
                  <a:effectLst>
                    <a:outerShdw blurRad="38100" dist="19050" dir="2700000" algn="tl" rotWithShape="0">
                      <a:schemeClr val="dk1">
                        <a:alpha val="40000"/>
                      </a:schemeClr>
                    </a:outerShdw>
                  </a:effectLst>
                </a:rPr>
                <a:t>Drill down data</a:t>
              </a:r>
            </a:p>
          </p:txBody>
        </p:sp>
        <p:cxnSp>
          <p:nvCxnSpPr>
            <p:cNvPr id="7" name="Straight Connector 6">
              <a:extLst>
                <a:ext uri="{FF2B5EF4-FFF2-40B4-BE49-F238E27FC236}">
                  <a16:creationId xmlns:a16="http://schemas.microsoft.com/office/drawing/2014/main" id="{2A158E96-35C1-FA52-6AF1-DB34AFCD563D}"/>
                </a:ext>
              </a:extLst>
            </p:cNvPr>
            <p:cNvCxnSpPr/>
            <p:nvPr/>
          </p:nvCxnSpPr>
          <p:spPr>
            <a:xfrm>
              <a:off x="1605511" y="5119407"/>
              <a:ext cx="0" cy="646331"/>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926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How data visualization can enhance business intelligence</a:t>
            </a:r>
            <a:endParaRPr lang="en-US" sz="1600" dirty="0"/>
          </a:p>
        </p:txBody>
      </p:sp>
      <p:pic>
        <p:nvPicPr>
          <p:cNvPr id="8" name="Picture 7">
            <a:extLst>
              <a:ext uri="{FF2B5EF4-FFF2-40B4-BE49-F238E27FC236}">
                <a16:creationId xmlns:a16="http://schemas.microsoft.com/office/drawing/2014/main" id="{499E3603-898C-25BC-6DFF-64D6798B5B24}"/>
              </a:ext>
            </a:extLst>
          </p:cNvPr>
          <p:cNvPicPr>
            <a:picLocks noChangeAspect="1"/>
          </p:cNvPicPr>
          <p:nvPr/>
        </p:nvPicPr>
        <p:blipFill>
          <a:blip r:embed="rId2"/>
          <a:stretch>
            <a:fillRect/>
          </a:stretch>
        </p:blipFill>
        <p:spPr>
          <a:xfrm>
            <a:off x="1256145" y="1165917"/>
            <a:ext cx="3583064" cy="1745969"/>
          </a:xfrm>
          <a:prstGeom prst="rect">
            <a:avLst/>
          </a:prstGeom>
        </p:spPr>
      </p:pic>
      <p:pic>
        <p:nvPicPr>
          <p:cNvPr id="10" name="Picture 9">
            <a:extLst>
              <a:ext uri="{FF2B5EF4-FFF2-40B4-BE49-F238E27FC236}">
                <a16:creationId xmlns:a16="http://schemas.microsoft.com/office/drawing/2014/main" id="{57D63D30-E5D7-1FD7-DB31-D268522DF41B}"/>
              </a:ext>
            </a:extLst>
          </p:cNvPr>
          <p:cNvPicPr>
            <a:picLocks noChangeAspect="1"/>
          </p:cNvPicPr>
          <p:nvPr/>
        </p:nvPicPr>
        <p:blipFill>
          <a:blip r:embed="rId3"/>
          <a:stretch>
            <a:fillRect/>
          </a:stretch>
        </p:blipFill>
        <p:spPr>
          <a:xfrm>
            <a:off x="5374428" y="2719737"/>
            <a:ext cx="5561427" cy="2940886"/>
          </a:xfrm>
          <a:prstGeom prst="rect">
            <a:avLst/>
          </a:prstGeom>
        </p:spPr>
      </p:pic>
    </p:spTree>
    <p:extLst>
      <p:ext uri="{BB962C8B-B14F-4D97-AF65-F5344CB8AC3E}">
        <p14:creationId xmlns:p14="http://schemas.microsoft.com/office/powerpoint/2010/main" val="157268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How data visualization can enhance business intelligence</a:t>
            </a:r>
            <a:endParaRPr lang="en-US" sz="1600" dirty="0"/>
          </a:p>
        </p:txBody>
      </p:sp>
      <p:pic>
        <p:nvPicPr>
          <p:cNvPr id="3" name="Picture 2">
            <a:extLst>
              <a:ext uri="{FF2B5EF4-FFF2-40B4-BE49-F238E27FC236}">
                <a16:creationId xmlns:a16="http://schemas.microsoft.com/office/drawing/2014/main" id="{7ED54264-F50D-83AD-C45B-456B0F03B93C}"/>
              </a:ext>
            </a:extLst>
          </p:cNvPr>
          <p:cNvPicPr>
            <a:picLocks noChangeAspect="1"/>
          </p:cNvPicPr>
          <p:nvPr/>
        </p:nvPicPr>
        <p:blipFill>
          <a:blip r:embed="rId2"/>
          <a:stretch>
            <a:fillRect/>
          </a:stretch>
        </p:blipFill>
        <p:spPr>
          <a:xfrm>
            <a:off x="7121235" y="1080760"/>
            <a:ext cx="4409535" cy="1905259"/>
          </a:xfrm>
          <a:prstGeom prst="rect">
            <a:avLst/>
          </a:prstGeom>
        </p:spPr>
      </p:pic>
      <p:pic>
        <p:nvPicPr>
          <p:cNvPr id="6" name="Picture 5">
            <a:extLst>
              <a:ext uri="{FF2B5EF4-FFF2-40B4-BE49-F238E27FC236}">
                <a16:creationId xmlns:a16="http://schemas.microsoft.com/office/drawing/2014/main" id="{5F4E3BAA-F37D-A528-7A2D-883B31CB5815}"/>
              </a:ext>
            </a:extLst>
          </p:cNvPr>
          <p:cNvPicPr>
            <a:picLocks noChangeAspect="1"/>
          </p:cNvPicPr>
          <p:nvPr/>
        </p:nvPicPr>
        <p:blipFill>
          <a:blip r:embed="rId3"/>
          <a:stretch>
            <a:fillRect/>
          </a:stretch>
        </p:blipFill>
        <p:spPr>
          <a:xfrm>
            <a:off x="1033957" y="2296024"/>
            <a:ext cx="6087278" cy="3390694"/>
          </a:xfrm>
          <a:prstGeom prst="rect">
            <a:avLst/>
          </a:prstGeom>
        </p:spPr>
      </p:pic>
    </p:spTree>
    <p:extLst>
      <p:ext uri="{BB962C8B-B14F-4D97-AF65-F5344CB8AC3E}">
        <p14:creationId xmlns:p14="http://schemas.microsoft.com/office/powerpoint/2010/main" val="380361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Creating visualizations in Power BI</a:t>
            </a:r>
            <a:endParaRPr lang="en-US" sz="1600" dirty="0"/>
          </a:p>
        </p:txBody>
      </p:sp>
      <p:pic>
        <p:nvPicPr>
          <p:cNvPr id="5" name="Picture 4">
            <a:extLst>
              <a:ext uri="{FF2B5EF4-FFF2-40B4-BE49-F238E27FC236}">
                <a16:creationId xmlns:a16="http://schemas.microsoft.com/office/drawing/2014/main" id="{0A23866B-DA5D-49CA-A997-9CA720030BEE}"/>
              </a:ext>
            </a:extLst>
          </p:cNvPr>
          <p:cNvPicPr>
            <a:picLocks noChangeAspect="1"/>
          </p:cNvPicPr>
          <p:nvPr/>
        </p:nvPicPr>
        <p:blipFill>
          <a:blip r:embed="rId2"/>
          <a:stretch>
            <a:fillRect/>
          </a:stretch>
        </p:blipFill>
        <p:spPr>
          <a:xfrm>
            <a:off x="4719782" y="869324"/>
            <a:ext cx="6098006" cy="3476389"/>
          </a:xfrm>
          <a:prstGeom prst="rect">
            <a:avLst/>
          </a:prstGeom>
        </p:spPr>
      </p:pic>
      <p:grpSp>
        <p:nvGrpSpPr>
          <p:cNvPr id="7" name="Group 6">
            <a:extLst>
              <a:ext uri="{FF2B5EF4-FFF2-40B4-BE49-F238E27FC236}">
                <a16:creationId xmlns:a16="http://schemas.microsoft.com/office/drawing/2014/main" id="{ADAA4527-E962-2155-ADBB-92BE3317DBD7}"/>
              </a:ext>
            </a:extLst>
          </p:cNvPr>
          <p:cNvGrpSpPr/>
          <p:nvPr/>
        </p:nvGrpSpPr>
        <p:grpSpPr>
          <a:xfrm>
            <a:off x="1605511" y="5119407"/>
            <a:ext cx="4663841" cy="646331"/>
            <a:chOff x="1605511" y="5119407"/>
            <a:chExt cx="4663841" cy="646331"/>
          </a:xfrm>
        </p:grpSpPr>
        <p:sp>
          <p:nvSpPr>
            <p:cNvPr id="8" name="Rectangle 7">
              <a:extLst>
                <a:ext uri="{FF2B5EF4-FFF2-40B4-BE49-F238E27FC236}">
                  <a16:creationId xmlns:a16="http://schemas.microsoft.com/office/drawing/2014/main" id="{3CDAA334-A533-3949-C612-121E23334AC4}"/>
                </a:ext>
              </a:extLst>
            </p:cNvPr>
            <p:cNvSpPr/>
            <p:nvPr/>
          </p:nvSpPr>
          <p:spPr>
            <a:xfrm>
              <a:off x="1605511" y="5180962"/>
              <a:ext cx="4663841" cy="523220"/>
            </a:xfrm>
            <a:prstGeom prst="rect">
              <a:avLst/>
            </a:prstGeom>
            <a:noFill/>
          </p:spPr>
          <p:txBody>
            <a:bodyPr wrap="none" lIns="91440" tIns="45720" rIns="91440" bIns="45720">
              <a:spAutoFit/>
            </a:bodyPr>
            <a:lstStyle/>
            <a:p>
              <a:pPr algn="ctr"/>
              <a:r>
                <a:rPr lang="en-US" sz="2800" b="1" dirty="0">
                  <a:ln w="0"/>
                  <a:effectLst>
                    <a:outerShdw blurRad="38100" dist="19050" dir="2700000" algn="tl" rotWithShape="0">
                      <a:schemeClr val="dk1">
                        <a:alpha val="40000"/>
                      </a:schemeClr>
                    </a:outerShdw>
                  </a:effectLst>
                </a:rPr>
                <a:t>Starts with connecting to </a:t>
              </a:r>
              <a:r>
                <a:rPr lang="en-US" sz="2800" b="1" cap="none" spc="0" dirty="0">
                  <a:ln w="0"/>
                  <a:solidFill>
                    <a:schemeClr val="tx1"/>
                  </a:solidFill>
                  <a:effectLst>
                    <a:outerShdw blurRad="38100" dist="19050" dir="2700000" algn="tl" rotWithShape="0">
                      <a:schemeClr val="dk1">
                        <a:alpha val="40000"/>
                      </a:schemeClr>
                    </a:outerShdw>
                  </a:effectLst>
                </a:rPr>
                <a:t>data</a:t>
              </a:r>
            </a:p>
          </p:txBody>
        </p:sp>
        <p:cxnSp>
          <p:nvCxnSpPr>
            <p:cNvPr id="9" name="Straight Connector 8">
              <a:extLst>
                <a:ext uri="{FF2B5EF4-FFF2-40B4-BE49-F238E27FC236}">
                  <a16:creationId xmlns:a16="http://schemas.microsoft.com/office/drawing/2014/main" id="{834D5267-7F50-BB16-ADC0-4E68E26E710E}"/>
                </a:ext>
              </a:extLst>
            </p:cNvPr>
            <p:cNvCxnSpPr/>
            <p:nvPr/>
          </p:nvCxnSpPr>
          <p:spPr>
            <a:xfrm>
              <a:off x="1605511" y="5119407"/>
              <a:ext cx="0" cy="646331"/>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415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Creating visualizations in Power BI</a:t>
            </a:r>
            <a:endParaRPr lang="en-US" sz="1600" dirty="0"/>
          </a:p>
        </p:txBody>
      </p:sp>
      <p:pic>
        <p:nvPicPr>
          <p:cNvPr id="3" name="Picture 2">
            <a:extLst>
              <a:ext uri="{FF2B5EF4-FFF2-40B4-BE49-F238E27FC236}">
                <a16:creationId xmlns:a16="http://schemas.microsoft.com/office/drawing/2014/main" id="{587A7980-9A60-4288-837E-B65BB5614FAA}"/>
              </a:ext>
            </a:extLst>
          </p:cNvPr>
          <p:cNvPicPr>
            <a:picLocks noChangeAspect="1"/>
          </p:cNvPicPr>
          <p:nvPr/>
        </p:nvPicPr>
        <p:blipFill>
          <a:blip r:embed="rId2"/>
          <a:stretch>
            <a:fillRect/>
          </a:stretch>
        </p:blipFill>
        <p:spPr>
          <a:xfrm>
            <a:off x="1690255" y="1163307"/>
            <a:ext cx="8087637" cy="3480135"/>
          </a:xfrm>
          <a:prstGeom prst="rect">
            <a:avLst/>
          </a:prstGeom>
        </p:spPr>
      </p:pic>
    </p:spTree>
    <p:extLst>
      <p:ext uri="{BB962C8B-B14F-4D97-AF65-F5344CB8AC3E}">
        <p14:creationId xmlns:p14="http://schemas.microsoft.com/office/powerpoint/2010/main" val="93251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Creating visualizations in Power BI</a:t>
            </a:r>
            <a:endParaRPr lang="en-US" sz="1600" dirty="0"/>
          </a:p>
        </p:txBody>
      </p:sp>
      <p:pic>
        <p:nvPicPr>
          <p:cNvPr id="3" name="Picture 2">
            <a:extLst>
              <a:ext uri="{FF2B5EF4-FFF2-40B4-BE49-F238E27FC236}">
                <a16:creationId xmlns:a16="http://schemas.microsoft.com/office/drawing/2014/main" id="{01626F80-E0A8-DB97-4E43-1FEFB6EC8841}"/>
              </a:ext>
            </a:extLst>
          </p:cNvPr>
          <p:cNvPicPr>
            <a:picLocks noChangeAspect="1"/>
          </p:cNvPicPr>
          <p:nvPr/>
        </p:nvPicPr>
        <p:blipFill>
          <a:blip r:embed="rId2"/>
          <a:stretch>
            <a:fillRect/>
          </a:stretch>
        </p:blipFill>
        <p:spPr>
          <a:xfrm>
            <a:off x="451650" y="1014075"/>
            <a:ext cx="11288700" cy="4829849"/>
          </a:xfrm>
          <a:prstGeom prst="rect">
            <a:avLst/>
          </a:prstGeom>
        </p:spPr>
      </p:pic>
    </p:spTree>
    <p:extLst>
      <p:ext uri="{BB962C8B-B14F-4D97-AF65-F5344CB8AC3E}">
        <p14:creationId xmlns:p14="http://schemas.microsoft.com/office/powerpoint/2010/main" val="171742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Creating visualizations in Power BI</a:t>
            </a:r>
            <a:endParaRPr lang="en-US" sz="1600" dirty="0"/>
          </a:p>
        </p:txBody>
      </p:sp>
      <p:pic>
        <p:nvPicPr>
          <p:cNvPr id="3" name="Picture 2">
            <a:extLst>
              <a:ext uri="{FF2B5EF4-FFF2-40B4-BE49-F238E27FC236}">
                <a16:creationId xmlns:a16="http://schemas.microsoft.com/office/drawing/2014/main" id="{A6E3E276-6D44-BF38-62E0-54A51368454B}"/>
              </a:ext>
            </a:extLst>
          </p:cNvPr>
          <p:cNvPicPr>
            <a:picLocks noChangeAspect="1"/>
          </p:cNvPicPr>
          <p:nvPr/>
        </p:nvPicPr>
        <p:blipFill>
          <a:blip r:embed="rId2"/>
          <a:stretch>
            <a:fillRect/>
          </a:stretch>
        </p:blipFill>
        <p:spPr>
          <a:xfrm>
            <a:off x="2604655" y="758488"/>
            <a:ext cx="8530773" cy="3918672"/>
          </a:xfrm>
          <a:prstGeom prst="rect">
            <a:avLst/>
          </a:prstGeom>
        </p:spPr>
      </p:pic>
      <p:grpSp>
        <p:nvGrpSpPr>
          <p:cNvPr id="5" name="Group 4">
            <a:extLst>
              <a:ext uri="{FF2B5EF4-FFF2-40B4-BE49-F238E27FC236}">
                <a16:creationId xmlns:a16="http://schemas.microsoft.com/office/drawing/2014/main" id="{54537767-8301-9558-8D5F-1755F9BDEC5D}"/>
              </a:ext>
            </a:extLst>
          </p:cNvPr>
          <p:cNvGrpSpPr/>
          <p:nvPr/>
        </p:nvGrpSpPr>
        <p:grpSpPr>
          <a:xfrm>
            <a:off x="1605511" y="5119407"/>
            <a:ext cx="4658428" cy="646331"/>
            <a:chOff x="1605511" y="5119407"/>
            <a:chExt cx="4658428" cy="646331"/>
          </a:xfrm>
        </p:grpSpPr>
        <p:sp>
          <p:nvSpPr>
            <p:cNvPr id="6" name="Rectangle 5">
              <a:extLst>
                <a:ext uri="{FF2B5EF4-FFF2-40B4-BE49-F238E27FC236}">
                  <a16:creationId xmlns:a16="http://schemas.microsoft.com/office/drawing/2014/main" id="{51872B05-C960-08BE-A4AB-6A9A6D763CAE}"/>
                </a:ext>
              </a:extLst>
            </p:cNvPr>
            <p:cNvSpPr/>
            <p:nvPr/>
          </p:nvSpPr>
          <p:spPr>
            <a:xfrm>
              <a:off x="1610934" y="5180962"/>
              <a:ext cx="4653005" cy="523220"/>
            </a:xfrm>
            <a:prstGeom prst="rect">
              <a:avLst/>
            </a:prstGeom>
            <a:noFill/>
          </p:spPr>
          <p:txBody>
            <a:bodyPr wrap="none" lIns="91440" tIns="45720" rIns="91440" bIns="45720">
              <a:spAutoFit/>
            </a:bodyPr>
            <a:lstStyle/>
            <a:p>
              <a:pPr algn="ctr"/>
              <a:r>
                <a:rPr lang="en-US" sz="2800" b="1" cap="none" spc="0" dirty="0">
                  <a:ln w="0"/>
                  <a:solidFill>
                    <a:schemeClr val="tx1"/>
                  </a:solidFill>
                  <a:effectLst>
                    <a:outerShdw blurRad="38100" dist="19050" dir="2700000" algn="tl" rotWithShape="0">
                      <a:schemeClr val="dk1">
                        <a:alpha val="40000"/>
                      </a:schemeClr>
                    </a:outerShdw>
                  </a:effectLst>
                </a:rPr>
                <a:t>Data Modeling and Using DAX</a:t>
              </a:r>
            </a:p>
          </p:txBody>
        </p:sp>
        <p:cxnSp>
          <p:nvCxnSpPr>
            <p:cNvPr id="7" name="Straight Connector 6">
              <a:extLst>
                <a:ext uri="{FF2B5EF4-FFF2-40B4-BE49-F238E27FC236}">
                  <a16:creationId xmlns:a16="http://schemas.microsoft.com/office/drawing/2014/main" id="{9213A8EB-0636-784E-C7F7-24BB9C0BE962}"/>
                </a:ext>
              </a:extLst>
            </p:cNvPr>
            <p:cNvCxnSpPr/>
            <p:nvPr/>
          </p:nvCxnSpPr>
          <p:spPr>
            <a:xfrm>
              <a:off x="1605511" y="5119407"/>
              <a:ext cx="0" cy="646331"/>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4142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Creating visualizations in Power BI</a:t>
            </a:r>
            <a:endParaRPr lang="en-US" sz="1600" dirty="0"/>
          </a:p>
        </p:txBody>
      </p:sp>
      <p:grpSp>
        <p:nvGrpSpPr>
          <p:cNvPr id="5" name="Group 4">
            <a:extLst>
              <a:ext uri="{FF2B5EF4-FFF2-40B4-BE49-F238E27FC236}">
                <a16:creationId xmlns:a16="http://schemas.microsoft.com/office/drawing/2014/main" id="{AE9879B8-91D5-CF69-E387-BF0DC4158993}"/>
              </a:ext>
            </a:extLst>
          </p:cNvPr>
          <p:cNvGrpSpPr/>
          <p:nvPr/>
        </p:nvGrpSpPr>
        <p:grpSpPr>
          <a:xfrm>
            <a:off x="1143693" y="5267188"/>
            <a:ext cx="2630400" cy="646331"/>
            <a:chOff x="1605511" y="5119407"/>
            <a:chExt cx="2630400" cy="646331"/>
          </a:xfrm>
        </p:grpSpPr>
        <p:sp>
          <p:nvSpPr>
            <p:cNvPr id="6" name="Rectangle 5">
              <a:extLst>
                <a:ext uri="{FF2B5EF4-FFF2-40B4-BE49-F238E27FC236}">
                  <a16:creationId xmlns:a16="http://schemas.microsoft.com/office/drawing/2014/main" id="{ACFCE2B7-1F70-F38C-2E9A-58BC6703AD7E}"/>
                </a:ext>
              </a:extLst>
            </p:cNvPr>
            <p:cNvSpPr/>
            <p:nvPr/>
          </p:nvSpPr>
          <p:spPr>
            <a:xfrm>
              <a:off x="1605511" y="5208034"/>
              <a:ext cx="2630400" cy="523220"/>
            </a:xfrm>
            <a:prstGeom prst="rect">
              <a:avLst/>
            </a:prstGeom>
            <a:noFill/>
          </p:spPr>
          <p:txBody>
            <a:bodyPr wrap="none" lIns="91440" tIns="45720" rIns="91440" bIns="45720">
              <a:spAutoFit/>
            </a:bodyPr>
            <a:lstStyle/>
            <a:p>
              <a:pPr algn="ctr"/>
              <a:r>
                <a:rPr lang="en-US" sz="2800" b="1" cap="none" spc="0" dirty="0">
                  <a:ln w="0"/>
                  <a:solidFill>
                    <a:schemeClr val="tx1"/>
                  </a:solidFill>
                  <a:effectLst>
                    <a:outerShdw blurRad="38100" dist="19050" dir="2700000" algn="tl" rotWithShape="0">
                      <a:schemeClr val="dk1">
                        <a:alpha val="40000"/>
                      </a:schemeClr>
                    </a:outerShdw>
                  </a:effectLst>
                </a:rPr>
                <a:t>Visualizing Data </a:t>
              </a:r>
            </a:p>
          </p:txBody>
        </p:sp>
        <p:cxnSp>
          <p:nvCxnSpPr>
            <p:cNvPr id="7" name="Straight Connector 6">
              <a:extLst>
                <a:ext uri="{FF2B5EF4-FFF2-40B4-BE49-F238E27FC236}">
                  <a16:creationId xmlns:a16="http://schemas.microsoft.com/office/drawing/2014/main" id="{FDFC8B73-7810-616B-72B5-1DA9A2751BFB}"/>
                </a:ext>
              </a:extLst>
            </p:cNvPr>
            <p:cNvCxnSpPr/>
            <p:nvPr/>
          </p:nvCxnSpPr>
          <p:spPr>
            <a:xfrm>
              <a:off x="1605511" y="5119407"/>
              <a:ext cx="0" cy="646331"/>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E56422C5-8824-0D96-00BF-6B1EA26E3D14}"/>
              </a:ext>
            </a:extLst>
          </p:cNvPr>
          <p:cNvPicPr>
            <a:picLocks noChangeAspect="1"/>
          </p:cNvPicPr>
          <p:nvPr/>
        </p:nvPicPr>
        <p:blipFill>
          <a:blip r:embed="rId2"/>
          <a:stretch>
            <a:fillRect/>
          </a:stretch>
        </p:blipFill>
        <p:spPr>
          <a:xfrm>
            <a:off x="3445167" y="846581"/>
            <a:ext cx="8017161" cy="4514762"/>
          </a:xfrm>
          <a:prstGeom prst="rect">
            <a:avLst/>
          </a:prstGeom>
        </p:spPr>
      </p:pic>
    </p:spTree>
    <p:extLst>
      <p:ext uri="{BB962C8B-B14F-4D97-AF65-F5344CB8AC3E}">
        <p14:creationId xmlns:p14="http://schemas.microsoft.com/office/powerpoint/2010/main" val="368552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Creating visualizations in Power BI</a:t>
            </a:r>
            <a:endParaRPr lang="en-US" sz="1600" dirty="0"/>
          </a:p>
        </p:txBody>
      </p:sp>
      <p:pic>
        <p:nvPicPr>
          <p:cNvPr id="3" name="Picture 2">
            <a:extLst>
              <a:ext uri="{FF2B5EF4-FFF2-40B4-BE49-F238E27FC236}">
                <a16:creationId xmlns:a16="http://schemas.microsoft.com/office/drawing/2014/main" id="{7BF7D62B-8669-3016-7E8F-1C976C202425}"/>
              </a:ext>
            </a:extLst>
          </p:cNvPr>
          <p:cNvPicPr>
            <a:picLocks noChangeAspect="1"/>
          </p:cNvPicPr>
          <p:nvPr/>
        </p:nvPicPr>
        <p:blipFill>
          <a:blip r:embed="rId2"/>
          <a:stretch>
            <a:fillRect/>
          </a:stretch>
        </p:blipFill>
        <p:spPr>
          <a:xfrm>
            <a:off x="1300034" y="1675078"/>
            <a:ext cx="4795966" cy="2676422"/>
          </a:xfrm>
          <a:prstGeom prst="rect">
            <a:avLst/>
          </a:prstGeom>
        </p:spPr>
      </p:pic>
    </p:spTree>
    <p:extLst>
      <p:ext uri="{BB962C8B-B14F-4D97-AF65-F5344CB8AC3E}">
        <p14:creationId xmlns:p14="http://schemas.microsoft.com/office/powerpoint/2010/main" val="229679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5A80E0B0-2069-4CBE-93AD-77AEA890AE2A}"/>
              </a:ext>
            </a:extLst>
          </p:cNvPr>
          <p:cNvSpPr/>
          <p:nvPr/>
        </p:nvSpPr>
        <p:spPr>
          <a:xfrm>
            <a:off x="7251" y="-493486"/>
            <a:ext cx="3329256" cy="7984420"/>
          </a:xfrm>
          <a:custGeom>
            <a:avLst/>
            <a:gdLst>
              <a:gd name="connsiteX0" fmla="*/ 0 w 3329256"/>
              <a:gd name="connsiteY0" fmla="*/ 0 h 7984420"/>
              <a:gd name="connsiteX1" fmla="*/ 1 w 3329256"/>
              <a:gd name="connsiteY1" fmla="*/ 0 h 7984420"/>
              <a:gd name="connsiteX2" fmla="*/ 1898776 w 3329256"/>
              <a:gd name="connsiteY2" fmla="*/ 1713483 h 7984420"/>
              <a:gd name="connsiteX3" fmla="*/ 1908630 w 3329256"/>
              <a:gd name="connsiteY3" fmla="*/ 1908628 h 7984420"/>
              <a:gd name="connsiteX4" fmla="*/ 1908630 w 3329256"/>
              <a:gd name="connsiteY4" fmla="*/ 6075792 h 7984420"/>
              <a:gd name="connsiteX5" fmla="*/ 1908626 w 3329256"/>
              <a:gd name="connsiteY5" fmla="*/ 6075792 h 7984420"/>
              <a:gd name="connsiteX6" fmla="*/ 1915960 w 3329256"/>
              <a:gd name="connsiteY6" fmla="*/ 6221042 h 7984420"/>
              <a:gd name="connsiteX7" fmla="*/ 3329256 w 3329256"/>
              <a:gd name="connsiteY7" fmla="*/ 7496421 h 7984420"/>
              <a:gd name="connsiteX8" fmla="*/ 3329256 w 3329256"/>
              <a:gd name="connsiteY8" fmla="*/ 7984420 h 7984420"/>
              <a:gd name="connsiteX9" fmla="*/ 3329255 w 3329256"/>
              <a:gd name="connsiteY9" fmla="*/ 7984420 h 7984420"/>
              <a:gd name="connsiteX10" fmla="*/ 1430480 w 3329256"/>
              <a:gd name="connsiteY10" fmla="*/ 6270937 h 7984420"/>
              <a:gd name="connsiteX11" fmla="*/ 1420626 w 3329256"/>
              <a:gd name="connsiteY11" fmla="*/ 6075792 h 7984420"/>
              <a:gd name="connsiteX12" fmla="*/ 1420626 w 3329256"/>
              <a:gd name="connsiteY12" fmla="*/ 1908628 h 7984420"/>
              <a:gd name="connsiteX13" fmla="*/ 1420630 w 3329256"/>
              <a:gd name="connsiteY13" fmla="*/ 1908628 h 7984420"/>
              <a:gd name="connsiteX14" fmla="*/ 1413296 w 3329256"/>
              <a:gd name="connsiteY14" fmla="*/ 1763378 h 7984420"/>
              <a:gd name="connsiteX15" fmla="*/ 0 w 3329256"/>
              <a:gd name="connsiteY15" fmla="*/ 487999 h 79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29256" h="7984420">
                <a:moveTo>
                  <a:pt x="0" y="0"/>
                </a:moveTo>
                <a:lnTo>
                  <a:pt x="1" y="0"/>
                </a:lnTo>
                <a:cubicBezTo>
                  <a:pt x="988227" y="0"/>
                  <a:pt x="1801035" y="751045"/>
                  <a:pt x="1898776" y="1713483"/>
                </a:cubicBezTo>
                <a:lnTo>
                  <a:pt x="1908630" y="1908628"/>
                </a:lnTo>
                <a:lnTo>
                  <a:pt x="1908630" y="6075792"/>
                </a:lnTo>
                <a:lnTo>
                  <a:pt x="1908626" y="6075792"/>
                </a:lnTo>
                <a:lnTo>
                  <a:pt x="1915960" y="6221042"/>
                </a:lnTo>
                <a:cubicBezTo>
                  <a:pt x="1988711" y="6937403"/>
                  <a:pt x="2593701" y="7496421"/>
                  <a:pt x="3329256" y="7496421"/>
                </a:cubicBezTo>
                <a:lnTo>
                  <a:pt x="3329256" y="7984420"/>
                </a:lnTo>
                <a:lnTo>
                  <a:pt x="3329255" y="7984420"/>
                </a:lnTo>
                <a:cubicBezTo>
                  <a:pt x="2341029" y="7984420"/>
                  <a:pt x="1528221" y="7233375"/>
                  <a:pt x="1430480" y="6270937"/>
                </a:cubicBezTo>
                <a:lnTo>
                  <a:pt x="1420626" y="6075792"/>
                </a:lnTo>
                <a:lnTo>
                  <a:pt x="1420626" y="1908628"/>
                </a:lnTo>
                <a:lnTo>
                  <a:pt x="1420630" y="1908628"/>
                </a:lnTo>
                <a:lnTo>
                  <a:pt x="1413296" y="1763378"/>
                </a:lnTo>
                <a:cubicBezTo>
                  <a:pt x="1340545" y="1047017"/>
                  <a:pt x="735555" y="487999"/>
                  <a:pt x="0" y="487999"/>
                </a:cubicBezTo>
                <a:close/>
              </a:path>
            </a:pathLst>
          </a:custGeom>
          <a:gradFill flip="none" rotWithShape="1">
            <a:gsLst>
              <a:gs pos="61000">
                <a:srgbClr val="00CC99"/>
              </a:gs>
              <a:gs pos="27400">
                <a:srgbClr val="33CCFF"/>
              </a:gs>
              <a:gs pos="0">
                <a:srgbClr val="000099"/>
              </a:gs>
              <a:gs pos="100000">
                <a:srgbClr val="0066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5CB93AC6-FE87-4FA9-BBD4-F140C94A9C2A}"/>
              </a:ext>
            </a:extLst>
          </p:cNvPr>
          <p:cNvGrpSpPr/>
          <p:nvPr/>
        </p:nvGrpSpPr>
        <p:grpSpPr>
          <a:xfrm>
            <a:off x="1437348" y="1240019"/>
            <a:ext cx="7200000" cy="1080000"/>
            <a:chOff x="1437350" y="1240020"/>
            <a:chExt cx="4301630" cy="635091"/>
          </a:xfrm>
        </p:grpSpPr>
        <p:sp>
          <p:nvSpPr>
            <p:cNvPr id="6" name="Freeform: Shape 5">
              <a:extLst>
                <a:ext uri="{FF2B5EF4-FFF2-40B4-BE49-F238E27FC236}">
                  <a16:creationId xmlns:a16="http://schemas.microsoft.com/office/drawing/2014/main" id="{04A175DB-5D33-43C8-AAE4-B1E831D1A234}"/>
                </a:ext>
              </a:extLst>
            </p:cNvPr>
            <p:cNvSpPr/>
            <p:nvPr/>
          </p:nvSpPr>
          <p:spPr>
            <a:xfrm flipV="1">
              <a:off x="1437350" y="1240020"/>
              <a:ext cx="4301630" cy="635091"/>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0066CC"/>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E0ECA3F-8570-4FB5-931A-BBA5339DECE3}"/>
                </a:ext>
              </a:extLst>
            </p:cNvPr>
            <p:cNvSpPr txBox="1"/>
            <p:nvPr/>
          </p:nvSpPr>
          <p:spPr>
            <a:xfrm>
              <a:off x="1925742" y="1552614"/>
              <a:ext cx="3656386" cy="2714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What are visualizations? </a:t>
              </a:r>
            </a:p>
          </p:txBody>
        </p:sp>
      </p:grpSp>
      <p:sp>
        <p:nvSpPr>
          <p:cNvPr id="8" name="TextBox 7">
            <a:extLst>
              <a:ext uri="{FF2B5EF4-FFF2-40B4-BE49-F238E27FC236}">
                <a16:creationId xmlns:a16="http://schemas.microsoft.com/office/drawing/2014/main" id="{67A620AF-3788-4F4E-848F-1363C314793B}"/>
              </a:ext>
            </a:extLst>
          </p:cNvPr>
          <p:cNvSpPr txBox="1"/>
          <p:nvPr/>
        </p:nvSpPr>
        <p:spPr>
          <a:xfrm>
            <a:off x="1337029" y="82394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grpSp>
        <p:nvGrpSpPr>
          <p:cNvPr id="4" name="Group 3">
            <a:extLst>
              <a:ext uri="{FF2B5EF4-FFF2-40B4-BE49-F238E27FC236}">
                <a16:creationId xmlns:a16="http://schemas.microsoft.com/office/drawing/2014/main" id="{C9AEF2E9-14F9-4365-BFB5-3C0CF7A052E9}"/>
              </a:ext>
            </a:extLst>
          </p:cNvPr>
          <p:cNvGrpSpPr/>
          <p:nvPr/>
        </p:nvGrpSpPr>
        <p:grpSpPr>
          <a:xfrm>
            <a:off x="1437351" y="2583833"/>
            <a:ext cx="7200000" cy="1080000"/>
            <a:chOff x="1437351" y="2358629"/>
            <a:chExt cx="7200000" cy="1080000"/>
          </a:xfrm>
        </p:grpSpPr>
        <p:sp>
          <p:nvSpPr>
            <p:cNvPr id="10" name="Freeform: Shape 9">
              <a:extLst>
                <a:ext uri="{FF2B5EF4-FFF2-40B4-BE49-F238E27FC236}">
                  <a16:creationId xmlns:a16="http://schemas.microsoft.com/office/drawing/2014/main" id="{C14AB1F3-023E-48AE-989E-4EA1B96825EF}"/>
                </a:ext>
              </a:extLst>
            </p:cNvPr>
            <p:cNvSpPr/>
            <p:nvPr/>
          </p:nvSpPr>
          <p:spPr>
            <a:xfrm flipV="1">
              <a:off x="1437351" y="2358629"/>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9900"/>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470A834-DA13-468F-A794-3687E8A14304}"/>
                </a:ext>
              </a:extLst>
            </p:cNvPr>
            <p:cNvSpPr txBox="1"/>
            <p:nvPr/>
          </p:nvSpPr>
          <p:spPr>
            <a:xfrm>
              <a:off x="2254811" y="2914418"/>
              <a:ext cx="612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Introduction to the Report Editor</a:t>
              </a:r>
            </a:p>
          </p:txBody>
        </p:sp>
      </p:grpSp>
      <p:sp>
        <p:nvSpPr>
          <p:cNvPr id="15" name="TextBox 14">
            <a:extLst>
              <a:ext uri="{FF2B5EF4-FFF2-40B4-BE49-F238E27FC236}">
                <a16:creationId xmlns:a16="http://schemas.microsoft.com/office/drawing/2014/main" id="{8F01748C-1478-4628-8CDE-6C69DF1916E8}"/>
              </a:ext>
            </a:extLst>
          </p:cNvPr>
          <p:cNvSpPr txBox="1"/>
          <p:nvPr/>
        </p:nvSpPr>
        <p:spPr>
          <a:xfrm>
            <a:off x="1337029" y="2213333"/>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2</a:t>
            </a:r>
          </a:p>
        </p:txBody>
      </p:sp>
      <p:grpSp>
        <p:nvGrpSpPr>
          <p:cNvPr id="42" name="Group 41">
            <a:extLst>
              <a:ext uri="{FF2B5EF4-FFF2-40B4-BE49-F238E27FC236}">
                <a16:creationId xmlns:a16="http://schemas.microsoft.com/office/drawing/2014/main" id="{06664870-6B63-42D0-8F14-11DB5DD34C01}"/>
              </a:ext>
            </a:extLst>
          </p:cNvPr>
          <p:cNvGrpSpPr/>
          <p:nvPr/>
        </p:nvGrpSpPr>
        <p:grpSpPr>
          <a:xfrm>
            <a:off x="1523614" y="5497646"/>
            <a:ext cx="7200000" cy="1080000"/>
            <a:chOff x="1437351" y="3508484"/>
            <a:chExt cx="7200000" cy="1080000"/>
          </a:xfrm>
        </p:grpSpPr>
        <p:sp>
          <p:nvSpPr>
            <p:cNvPr id="17" name="Freeform: Shape 16">
              <a:extLst>
                <a:ext uri="{FF2B5EF4-FFF2-40B4-BE49-F238E27FC236}">
                  <a16:creationId xmlns:a16="http://schemas.microsoft.com/office/drawing/2014/main" id="{DA4F560C-A913-4090-9959-6C383EC2884F}"/>
                </a:ext>
              </a:extLst>
            </p:cNvPr>
            <p:cNvSpPr/>
            <p:nvPr/>
          </p:nvSpPr>
          <p:spPr>
            <a:xfrm flipV="1">
              <a:off x="1437351" y="3508484"/>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605033"/>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91C56302-C5A7-4907-ABF1-8DD9AEA874F5}"/>
                </a:ext>
              </a:extLst>
            </p:cNvPr>
            <p:cNvSpPr txBox="1"/>
            <p:nvPr/>
          </p:nvSpPr>
          <p:spPr>
            <a:xfrm>
              <a:off x="2254811" y="4062489"/>
              <a:ext cx="612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white"/>
                  </a:solidFill>
                  <a:latin typeface="Open Sans" panose="020B0606030504020204" pitchFamily="34" charset="0"/>
                  <a:ea typeface="Open Sans" panose="020B0606030504020204" pitchFamily="34" charset="0"/>
                  <a:cs typeface="Open Sans" panose="020B0606030504020204" pitchFamily="34" charset="0"/>
                </a:rPr>
                <a:t>Pie and Donut Charts</a:t>
              </a:r>
              <a:endPar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9" name="TextBox 18">
            <a:extLst>
              <a:ext uri="{FF2B5EF4-FFF2-40B4-BE49-F238E27FC236}">
                <a16:creationId xmlns:a16="http://schemas.microsoft.com/office/drawing/2014/main" id="{8A7C455A-AC74-479B-AE4B-995389E7560F}"/>
              </a:ext>
            </a:extLst>
          </p:cNvPr>
          <p:cNvSpPr txBox="1"/>
          <p:nvPr/>
        </p:nvSpPr>
        <p:spPr>
          <a:xfrm>
            <a:off x="1366405" y="360271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3</a:t>
            </a:r>
          </a:p>
        </p:txBody>
      </p:sp>
      <p:grpSp>
        <p:nvGrpSpPr>
          <p:cNvPr id="14" name="Group 13">
            <a:extLst>
              <a:ext uri="{FF2B5EF4-FFF2-40B4-BE49-F238E27FC236}">
                <a16:creationId xmlns:a16="http://schemas.microsoft.com/office/drawing/2014/main" id="{779F337C-E9DD-5BB7-A57A-A5B98F1D4D90}"/>
              </a:ext>
            </a:extLst>
          </p:cNvPr>
          <p:cNvGrpSpPr/>
          <p:nvPr/>
        </p:nvGrpSpPr>
        <p:grpSpPr>
          <a:xfrm>
            <a:off x="8151095" y="218152"/>
            <a:ext cx="3845427" cy="686723"/>
            <a:chOff x="8151095" y="218152"/>
            <a:chExt cx="3845427" cy="686723"/>
          </a:xfrm>
        </p:grpSpPr>
        <p:pic>
          <p:nvPicPr>
            <p:cNvPr id="12" name="Picture 11">
              <a:extLst>
                <a:ext uri="{FF2B5EF4-FFF2-40B4-BE49-F238E27FC236}">
                  <a16:creationId xmlns:a16="http://schemas.microsoft.com/office/drawing/2014/main" id="{690D02C9-9DA4-FCBE-F68F-A9A1766C1260}"/>
                </a:ext>
              </a:extLst>
            </p:cNvPr>
            <p:cNvPicPr>
              <a:picLocks noChangeAspect="1"/>
            </p:cNvPicPr>
            <p:nvPr/>
          </p:nvPicPr>
          <p:blipFill>
            <a:blip r:embed="rId2"/>
            <a:stretch>
              <a:fillRect/>
            </a:stretch>
          </p:blipFill>
          <p:spPr>
            <a:xfrm>
              <a:off x="8151095" y="218152"/>
              <a:ext cx="3810478" cy="686723"/>
            </a:xfrm>
            <a:prstGeom prst="rect">
              <a:avLst/>
            </a:prstGeom>
          </p:spPr>
        </p:pic>
        <p:sp>
          <p:nvSpPr>
            <p:cNvPr id="13" name="Rectangle 12">
              <a:extLst>
                <a:ext uri="{FF2B5EF4-FFF2-40B4-BE49-F238E27FC236}">
                  <a16:creationId xmlns:a16="http://schemas.microsoft.com/office/drawing/2014/main" id="{CC01717C-465E-2436-D392-D9259C327738}"/>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823064A0-9399-31BA-E87D-4A8FDB095C97}"/>
              </a:ext>
            </a:extLst>
          </p:cNvPr>
          <p:cNvGrpSpPr/>
          <p:nvPr/>
        </p:nvGrpSpPr>
        <p:grpSpPr>
          <a:xfrm>
            <a:off x="1589751" y="4080047"/>
            <a:ext cx="7200000" cy="1080000"/>
            <a:chOff x="1437351" y="3508484"/>
            <a:chExt cx="7200000" cy="1080000"/>
          </a:xfrm>
        </p:grpSpPr>
        <p:sp>
          <p:nvSpPr>
            <p:cNvPr id="9" name="Freeform: Shape 8">
              <a:extLst>
                <a:ext uri="{FF2B5EF4-FFF2-40B4-BE49-F238E27FC236}">
                  <a16:creationId xmlns:a16="http://schemas.microsoft.com/office/drawing/2014/main" id="{7592F351-45E3-6630-9D09-609FA926438F}"/>
                </a:ext>
              </a:extLst>
            </p:cNvPr>
            <p:cNvSpPr/>
            <p:nvPr/>
          </p:nvSpPr>
          <p:spPr>
            <a:xfrm flipV="1">
              <a:off x="1437351" y="3508484"/>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0066"/>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1FFFE88A-5C61-623F-6516-D72D05845B2C}"/>
                </a:ext>
              </a:extLst>
            </p:cNvPr>
            <p:cNvSpPr txBox="1"/>
            <p:nvPr/>
          </p:nvSpPr>
          <p:spPr>
            <a:xfrm>
              <a:off x="2254811" y="4062489"/>
              <a:ext cx="612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Column  and Bar Charts</a:t>
              </a:r>
            </a:p>
          </p:txBody>
        </p:sp>
      </p:grpSp>
      <p:sp>
        <p:nvSpPr>
          <p:cNvPr id="20" name="TextBox 19">
            <a:extLst>
              <a:ext uri="{FF2B5EF4-FFF2-40B4-BE49-F238E27FC236}">
                <a16:creationId xmlns:a16="http://schemas.microsoft.com/office/drawing/2014/main" id="{17CFAA2B-E560-6DDA-B38F-53FC0F0D81AF}"/>
              </a:ext>
            </a:extLst>
          </p:cNvPr>
          <p:cNvSpPr txBox="1"/>
          <p:nvPr/>
        </p:nvSpPr>
        <p:spPr>
          <a:xfrm>
            <a:off x="1437348" y="5172025"/>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4</a:t>
            </a:r>
          </a:p>
        </p:txBody>
      </p:sp>
    </p:spTree>
    <p:extLst>
      <p:ext uri="{BB962C8B-B14F-4D97-AF65-F5344CB8AC3E}">
        <p14:creationId xmlns:p14="http://schemas.microsoft.com/office/powerpoint/2010/main" val="111276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17"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ppt_x</p:attrName>
                                        </p:attrNameLst>
                                      </p:cBhvr>
                                      <p:tavLst>
                                        <p:tav tm="0">
                                          <p:val>
                                            <p:strVal val="#ppt_x-#ppt_w/2"/>
                                          </p:val>
                                        </p:tav>
                                        <p:tav tm="100000">
                                          <p:val>
                                            <p:strVal val="#ppt_x"/>
                                          </p:val>
                                        </p:tav>
                                      </p:tavLst>
                                    </p:anim>
                                    <p:anim calcmode="lin" valueType="num">
                                      <p:cBhvr>
                                        <p:cTn id="19" dur="500" fill="hold"/>
                                        <p:tgtEl>
                                          <p:spTgt spid="3"/>
                                        </p:tgtEl>
                                        <p:attrNameLst>
                                          <p:attrName>ppt_y</p:attrName>
                                        </p:attrNameLst>
                                      </p:cBhvr>
                                      <p:tavLst>
                                        <p:tav tm="0">
                                          <p:val>
                                            <p:strVal val="#ppt_y"/>
                                          </p:val>
                                        </p:tav>
                                        <p:tav tm="100000">
                                          <p:val>
                                            <p:strVal val="#ppt_y"/>
                                          </p:val>
                                        </p:tav>
                                      </p:tavLst>
                                    </p:anim>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childTnLst>
                          </p:cTn>
                        </p:par>
                        <p:par>
                          <p:cTn id="29" fill="hold">
                            <p:stCondLst>
                              <p:cond delay="500"/>
                            </p:stCondLst>
                            <p:childTnLst>
                              <p:par>
                                <p:cTn id="30" presetID="17" presetClass="entr" presetSubtype="8"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ppt_x</p:attrName>
                                        </p:attrNameLst>
                                      </p:cBhvr>
                                      <p:tavLst>
                                        <p:tav tm="0">
                                          <p:val>
                                            <p:strVal val="#ppt_x-#ppt_w/2"/>
                                          </p:val>
                                        </p:tav>
                                        <p:tav tm="100000">
                                          <p:val>
                                            <p:strVal val="#ppt_x"/>
                                          </p:val>
                                        </p:tav>
                                      </p:tavLst>
                                    </p:anim>
                                    <p:anim calcmode="lin" valueType="num">
                                      <p:cBhvr>
                                        <p:cTn id="33" dur="500" fill="hold"/>
                                        <p:tgtEl>
                                          <p:spTgt spid="4"/>
                                        </p:tgtEl>
                                        <p:attrNameLst>
                                          <p:attrName>ppt_y</p:attrName>
                                        </p:attrNameLst>
                                      </p:cBhvr>
                                      <p:tavLst>
                                        <p:tav tm="0">
                                          <p:val>
                                            <p:strVal val="#ppt_y"/>
                                          </p:val>
                                        </p:tav>
                                        <p:tav tm="100000">
                                          <p:val>
                                            <p:strVal val="#ppt_y"/>
                                          </p:val>
                                        </p:tav>
                                      </p:tavLst>
                                    </p:anim>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fltVal val="0"/>
                                          </p:val>
                                        </p:tav>
                                        <p:tav tm="100000">
                                          <p:val>
                                            <p:strVal val="#ppt_w"/>
                                          </p:val>
                                        </p:tav>
                                      </p:tavLst>
                                    </p:anim>
                                    <p:anim calcmode="lin" valueType="num">
                                      <p:cBhvr>
                                        <p:cTn id="41" dur="500" fill="hold"/>
                                        <p:tgtEl>
                                          <p:spTgt spid="19"/>
                                        </p:tgtEl>
                                        <p:attrNameLst>
                                          <p:attrName>ppt_h</p:attrName>
                                        </p:attrNameLst>
                                      </p:cBhvr>
                                      <p:tavLst>
                                        <p:tav tm="0">
                                          <p:val>
                                            <p:fltVal val="0"/>
                                          </p:val>
                                        </p:tav>
                                        <p:tav tm="100000">
                                          <p:val>
                                            <p:strVal val="#ppt_h"/>
                                          </p:val>
                                        </p:tav>
                                      </p:tavLst>
                                    </p:anim>
                                    <p:animEffect transition="in" filter="fade">
                                      <p:cBhvr>
                                        <p:cTn id="42" dur="500"/>
                                        <p:tgtEl>
                                          <p:spTgt spid="19"/>
                                        </p:tgtEl>
                                      </p:cBhvr>
                                    </p:animEffect>
                                  </p:childTnLst>
                                </p:cTn>
                              </p:par>
                            </p:childTnLst>
                          </p:cTn>
                        </p:par>
                        <p:par>
                          <p:cTn id="43" fill="hold">
                            <p:stCondLst>
                              <p:cond delay="500"/>
                            </p:stCondLst>
                            <p:childTnLst>
                              <p:par>
                                <p:cTn id="44" presetID="17" presetClass="entr" presetSubtype="8"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p:cTn id="46" dur="500" fill="hold"/>
                                        <p:tgtEl>
                                          <p:spTgt spid="2"/>
                                        </p:tgtEl>
                                        <p:attrNameLst>
                                          <p:attrName>ppt_x</p:attrName>
                                        </p:attrNameLst>
                                      </p:cBhvr>
                                      <p:tavLst>
                                        <p:tav tm="0">
                                          <p:val>
                                            <p:strVal val="#ppt_x-#ppt_w/2"/>
                                          </p:val>
                                        </p:tav>
                                        <p:tav tm="100000">
                                          <p:val>
                                            <p:strVal val="#ppt_x"/>
                                          </p:val>
                                        </p:tav>
                                      </p:tavLst>
                                    </p:anim>
                                    <p:anim calcmode="lin" valueType="num">
                                      <p:cBhvr>
                                        <p:cTn id="47" dur="500" fill="hold"/>
                                        <p:tgtEl>
                                          <p:spTgt spid="2"/>
                                        </p:tgtEl>
                                        <p:attrNameLst>
                                          <p:attrName>ppt_y</p:attrName>
                                        </p:attrNameLst>
                                      </p:cBhvr>
                                      <p:tavLst>
                                        <p:tav tm="0">
                                          <p:val>
                                            <p:strVal val="#ppt_y"/>
                                          </p:val>
                                        </p:tav>
                                        <p:tav tm="100000">
                                          <p:val>
                                            <p:strVal val="#ppt_y"/>
                                          </p:val>
                                        </p:tav>
                                      </p:tavLst>
                                    </p:anim>
                                    <p:anim calcmode="lin" valueType="num">
                                      <p:cBhvr>
                                        <p:cTn id="48" dur="500" fill="hold"/>
                                        <p:tgtEl>
                                          <p:spTgt spid="2"/>
                                        </p:tgtEl>
                                        <p:attrNameLst>
                                          <p:attrName>ppt_w</p:attrName>
                                        </p:attrNameLst>
                                      </p:cBhvr>
                                      <p:tavLst>
                                        <p:tav tm="0">
                                          <p:val>
                                            <p:fltVal val="0"/>
                                          </p:val>
                                        </p:tav>
                                        <p:tav tm="100000">
                                          <p:val>
                                            <p:strVal val="#ppt_w"/>
                                          </p:val>
                                        </p:tav>
                                      </p:tavLst>
                                    </p:anim>
                                    <p:anim calcmode="lin" valueType="num">
                                      <p:cBhvr>
                                        <p:cTn id="49"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childTnLst>
                          </p:cTn>
                        </p:par>
                        <p:par>
                          <p:cTn id="57" fill="hold">
                            <p:stCondLst>
                              <p:cond delay="500"/>
                            </p:stCondLst>
                            <p:childTnLst>
                              <p:par>
                                <p:cTn id="58" presetID="17" presetClass="entr" presetSubtype="8" fill="hold"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p:cTn id="60" dur="500" fill="hold"/>
                                        <p:tgtEl>
                                          <p:spTgt spid="42"/>
                                        </p:tgtEl>
                                        <p:attrNameLst>
                                          <p:attrName>ppt_x</p:attrName>
                                        </p:attrNameLst>
                                      </p:cBhvr>
                                      <p:tavLst>
                                        <p:tav tm="0">
                                          <p:val>
                                            <p:strVal val="#ppt_x-#ppt_w/2"/>
                                          </p:val>
                                        </p:tav>
                                        <p:tav tm="100000">
                                          <p:val>
                                            <p:strVal val="#ppt_x"/>
                                          </p:val>
                                        </p:tav>
                                      </p:tavLst>
                                    </p:anim>
                                    <p:anim calcmode="lin" valueType="num">
                                      <p:cBhvr>
                                        <p:cTn id="61" dur="500" fill="hold"/>
                                        <p:tgtEl>
                                          <p:spTgt spid="42"/>
                                        </p:tgtEl>
                                        <p:attrNameLst>
                                          <p:attrName>ppt_y</p:attrName>
                                        </p:attrNameLst>
                                      </p:cBhvr>
                                      <p:tavLst>
                                        <p:tav tm="0">
                                          <p:val>
                                            <p:strVal val="#ppt_y"/>
                                          </p:val>
                                        </p:tav>
                                        <p:tav tm="100000">
                                          <p:val>
                                            <p:strVal val="#ppt_y"/>
                                          </p:val>
                                        </p:tav>
                                      </p:tavLst>
                                    </p:anim>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5" grpId="0"/>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Creating visualizations in Power BI</a:t>
            </a:r>
            <a:endParaRPr lang="en-US" sz="1600" dirty="0"/>
          </a:p>
        </p:txBody>
      </p:sp>
      <p:pic>
        <p:nvPicPr>
          <p:cNvPr id="5" name="Picture 4">
            <a:extLst>
              <a:ext uri="{FF2B5EF4-FFF2-40B4-BE49-F238E27FC236}">
                <a16:creationId xmlns:a16="http://schemas.microsoft.com/office/drawing/2014/main" id="{EB02DBE2-4353-21C5-EA72-E0E0D5D3F6DE}"/>
              </a:ext>
            </a:extLst>
          </p:cNvPr>
          <p:cNvPicPr>
            <a:picLocks noChangeAspect="1"/>
          </p:cNvPicPr>
          <p:nvPr/>
        </p:nvPicPr>
        <p:blipFill>
          <a:blip r:embed="rId2"/>
          <a:stretch>
            <a:fillRect/>
          </a:stretch>
        </p:blipFill>
        <p:spPr>
          <a:xfrm>
            <a:off x="3694545" y="820043"/>
            <a:ext cx="7647710" cy="4368391"/>
          </a:xfrm>
          <a:prstGeom prst="rect">
            <a:avLst/>
          </a:prstGeom>
        </p:spPr>
      </p:pic>
      <p:grpSp>
        <p:nvGrpSpPr>
          <p:cNvPr id="6" name="Group 5">
            <a:extLst>
              <a:ext uri="{FF2B5EF4-FFF2-40B4-BE49-F238E27FC236}">
                <a16:creationId xmlns:a16="http://schemas.microsoft.com/office/drawing/2014/main" id="{EF9325DA-A631-0208-4E36-769A9ABE6B3E}"/>
              </a:ext>
            </a:extLst>
          </p:cNvPr>
          <p:cNvGrpSpPr/>
          <p:nvPr/>
        </p:nvGrpSpPr>
        <p:grpSpPr>
          <a:xfrm>
            <a:off x="1180638" y="5453181"/>
            <a:ext cx="3841053" cy="646331"/>
            <a:chOff x="1605511" y="5119407"/>
            <a:chExt cx="3841053" cy="646331"/>
          </a:xfrm>
        </p:grpSpPr>
        <p:sp>
          <p:nvSpPr>
            <p:cNvPr id="7" name="Rectangle 6">
              <a:extLst>
                <a:ext uri="{FF2B5EF4-FFF2-40B4-BE49-F238E27FC236}">
                  <a16:creationId xmlns:a16="http://schemas.microsoft.com/office/drawing/2014/main" id="{EED48E5A-7E94-A3E4-0B55-8E49563175F0}"/>
                </a:ext>
              </a:extLst>
            </p:cNvPr>
            <p:cNvSpPr/>
            <p:nvPr/>
          </p:nvSpPr>
          <p:spPr>
            <a:xfrm>
              <a:off x="1605511" y="5180962"/>
              <a:ext cx="3841053" cy="523220"/>
            </a:xfrm>
            <a:prstGeom prst="rect">
              <a:avLst/>
            </a:prstGeom>
            <a:noFill/>
          </p:spPr>
          <p:txBody>
            <a:bodyPr wrap="none" lIns="91440" tIns="45720" rIns="91440" bIns="45720">
              <a:spAutoFit/>
            </a:bodyPr>
            <a:lstStyle/>
            <a:p>
              <a:pPr algn="ctr"/>
              <a:r>
                <a:rPr lang="en-US" sz="2800" b="1" cap="none" spc="0" dirty="0">
                  <a:ln w="0"/>
                  <a:solidFill>
                    <a:schemeClr val="tx1"/>
                  </a:solidFill>
                  <a:effectLst>
                    <a:outerShdw blurRad="38100" dist="19050" dir="2700000" algn="tl" rotWithShape="0">
                      <a:schemeClr val="dk1">
                        <a:alpha val="40000"/>
                      </a:schemeClr>
                    </a:outerShdw>
                  </a:effectLst>
                </a:rPr>
                <a:t>Publish and share report</a:t>
              </a:r>
            </a:p>
          </p:txBody>
        </p:sp>
        <p:cxnSp>
          <p:nvCxnSpPr>
            <p:cNvPr id="8" name="Straight Connector 7">
              <a:extLst>
                <a:ext uri="{FF2B5EF4-FFF2-40B4-BE49-F238E27FC236}">
                  <a16:creationId xmlns:a16="http://schemas.microsoft.com/office/drawing/2014/main" id="{51DB79C7-D938-88D5-D817-104A7E326D69}"/>
                </a:ext>
              </a:extLst>
            </p:cNvPr>
            <p:cNvCxnSpPr/>
            <p:nvPr/>
          </p:nvCxnSpPr>
          <p:spPr>
            <a:xfrm>
              <a:off x="1605511" y="5119407"/>
              <a:ext cx="0" cy="646331"/>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978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Creating visualizations in Power BI</a:t>
            </a:r>
            <a:endParaRPr lang="en-US" sz="1600" dirty="0"/>
          </a:p>
        </p:txBody>
      </p:sp>
      <p:pic>
        <p:nvPicPr>
          <p:cNvPr id="3" name="Picture 2">
            <a:extLst>
              <a:ext uri="{FF2B5EF4-FFF2-40B4-BE49-F238E27FC236}">
                <a16:creationId xmlns:a16="http://schemas.microsoft.com/office/drawing/2014/main" id="{4CA631CF-52B2-BC23-C754-E9899D3CC17B}"/>
              </a:ext>
            </a:extLst>
          </p:cNvPr>
          <p:cNvPicPr>
            <a:picLocks noChangeAspect="1"/>
          </p:cNvPicPr>
          <p:nvPr/>
        </p:nvPicPr>
        <p:blipFill>
          <a:blip r:embed="rId2"/>
          <a:stretch>
            <a:fillRect/>
          </a:stretch>
        </p:blipFill>
        <p:spPr>
          <a:xfrm>
            <a:off x="661229" y="890233"/>
            <a:ext cx="10869542" cy="5077534"/>
          </a:xfrm>
          <a:prstGeom prst="rect">
            <a:avLst/>
          </a:prstGeom>
        </p:spPr>
      </p:pic>
    </p:spTree>
    <p:extLst>
      <p:ext uri="{BB962C8B-B14F-4D97-AF65-F5344CB8AC3E}">
        <p14:creationId xmlns:p14="http://schemas.microsoft.com/office/powerpoint/2010/main" val="399459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Creating visualizations in Power BI</a:t>
            </a:r>
            <a:endParaRPr lang="en-US" sz="1600" dirty="0"/>
          </a:p>
        </p:txBody>
      </p:sp>
      <p:pic>
        <p:nvPicPr>
          <p:cNvPr id="2" name="Picture 1">
            <a:extLst>
              <a:ext uri="{FF2B5EF4-FFF2-40B4-BE49-F238E27FC236}">
                <a16:creationId xmlns:a16="http://schemas.microsoft.com/office/drawing/2014/main" id="{419806BC-7398-F089-2B31-0B6F5B8233C5}"/>
              </a:ext>
            </a:extLst>
          </p:cNvPr>
          <p:cNvPicPr>
            <a:picLocks noChangeAspect="1"/>
          </p:cNvPicPr>
          <p:nvPr/>
        </p:nvPicPr>
        <p:blipFill>
          <a:blip r:embed="rId2"/>
          <a:stretch>
            <a:fillRect/>
          </a:stretch>
        </p:blipFill>
        <p:spPr>
          <a:xfrm>
            <a:off x="499281" y="1947656"/>
            <a:ext cx="11193437" cy="2962688"/>
          </a:xfrm>
          <a:prstGeom prst="rect">
            <a:avLst/>
          </a:prstGeom>
        </p:spPr>
      </p:pic>
      <p:pic>
        <p:nvPicPr>
          <p:cNvPr id="6" name="Picture 5">
            <a:extLst>
              <a:ext uri="{FF2B5EF4-FFF2-40B4-BE49-F238E27FC236}">
                <a16:creationId xmlns:a16="http://schemas.microsoft.com/office/drawing/2014/main" id="{A6E406D7-F099-4E00-D1A7-047A4FCA8C15}"/>
              </a:ext>
            </a:extLst>
          </p:cNvPr>
          <p:cNvPicPr>
            <a:picLocks noChangeAspect="1"/>
          </p:cNvPicPr>
          <p:nvPr/>
        </p:nvPicPr>
        <p:blipFill>
          <a:blip r:embed="rId3"/>
          <a:stretch>
            <a:fillRect/>
          </a:stretch>
        </p:blipFill>
        <p:spPr>
          <a:xfrm>
            <a:off x="554699" y="4751288"/>
            <a:ext cx="4001058" cy="1419423"/>
          </a:xfrm>
          <a:prstGeom prst="rect">
            <a:avLst/>
          </a:prstGeom>
        </p:spPr>
      </p:pic>
    </p:spTree>
    <p:extLst>
      <p:ext uri="{BB962C8B-B14F-4D97-AF65-F5344CB8AC3E}">
        <p14:creationId xmlns:p14="http://schemas.microsoft.com/office/powerpoint/2010/main" val="116075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Choose The Right Visual</a:t>
            </a:r>
            <a:endParaRPr lang="en-US" sz="1600" dirty="0"/>
          </a:p>
        </p:txBody>
      </p:sp>
      <p:pic>
        <p:nvPicPr>
          <p:cNvPr id="5" name="Picture 4">
            <a:extLst>
              <a:ext uri="{FF2B5EF4-FFF2-40B4-BE49-F238E27FC236}">
                <a16:creationId xmlns:a16="http://schemas.microsoft.com/office/drawing/2014/main" id="{FE991388-72CE-B35C-EB7A-6D9BDAA481D3}"/>
              </a:ext>
            </a:extLst>
          </p:cNvPr>
          <p:cNvPicPr>
            <a:picLocks noChangeAspect="1"/>
          </p:cNvPicPr>
          <p:nvPr/>
        </p:nvPicPr>
        <p:blipFill>
          <a:blip r:embed="rId2"/>
          <a:stretch>
            <a:fillRect/>
          </a:stretch>
        </p:blipFill>
        <p:spPr>
          <a:xfrm>
            <a:off x="465939" y="1195075"/>
            <a:ext cx="11260121" cy="4467849"/>
          </a:xfrm>
          <a:prstGeom prst="rect">
            <a:avLst/>
          </a:prstGeom>
        </p:spPr>
      </p:pic>
    </p:spTree>
    <p:extLst>
      <p:ext uri="{BB962C8B-B14F-4D97-AF65-F5344CB8AC3E}">
        <p14:creationId xmlns:p14="http://schemas.microsoft.com/office/powerpoint/2010/main" val="139953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Choose The Right Visual</a:t>
            </a:r>
            <a:endParaRPr lang="en-US" sz="1600" dirty="0"/>
          </a:p>
        </p:txBody>
      </p:sp>
      <p:pic>
        <p:nvPicPr>
          <p:cNvPr id="3" name="Picture 2">
            <a:extLst>
              <a:ext uri="{FF2B5EF4-FFF2-40B4-BE49-F238E27FC236}">
                <a16:creationId xmlns:a16="http://schemas.microsoft.com/office/drawing/2014/main" id="{722FAF06-9078-2A93-0FF5-908A0BD98C32}"/>
              </a:ext>
            </a:extLst>
          </p:cNvPr>
          <p:cNvPicPr>
            <a:picLocks noChangeAspect="1"/>
          </p:cNvPicPr>
          <p:nvPr/>
        </p:nvPicPr>
        <p:blipFill>
          <a:blip r:embed="rId2"/>
          <a:stretch>
            <a:fillRect/>
          </a:stretch>
        </p:blipFill>
        <p:spPr>
          <a:xfrm>
            <a:off x="805171" y="1296014"/>
            <a:ext cx="3839111" cy="3600953"/>
          </a:xfrm>
          <a:prstGeom prst="rect">
            <a:avLst/>
          </a:prstGeom>
        </p:spPr>
      </p:pic>
      <p:pic>
        <p:nvPicPr>
          <p:cNvPr id="7" name="Picture 6">
            <a:extLst>
              <a:ext uri="{FF2B5EF4-FFF2-40B4-BE49-F238E27FC236}">
                <a16:creationId xmlns:a16="http://schemas.microsoft.com/office/drawing/2014/main" id="{850F0438-06A0-2D49-A62C-4CFA13FA26DB}"/>
              </a:ext>
            </a:extLst>
          </p:cNvPr>
          <p:cNvPicPr>
            <a:picLocks noChangeAspect="1"/>
          </p:cNvPicPr>
          <p:nvPr/>
        </p:nvPicPr>
        <p:blipFill>
          <a:blip r:embed="rId3"/>
          <a:stretch>
            <a:fillRect/>
          </a:stretch>
        </p:blipFill>
        <p:spPr>
          <a:xfrm>
            <a:off x="7638094" y="1296014"/>
            <a:ext cx="3362794" cy="3639058"/>
          </a:xfrm>
          <a:prstGeom prst="rect">
            <a:avLst/>
          </a:prstGeom>
        </p:spPr>
      </p:pic>
    </p:spTree>
    <p:extLst>
      <p:ext uri="{BB962C8B-B14F-4D97-AF65-F5344CB8AC3E}">
        <p14:creationId xmlns:p14="http://schemas.microsoft.com/office/powerpoint/2010/main" val="56880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Choose The Right Visual</a:t>
            </a:r>
            <a:endParaRPr lang="en-US" sz="1600" dirty="0"/>
          </a:p>
        </p:txBody>
      </p:sp>
      <p:pic>
        <p:nvPicPr>
          <p:cNvPr id="5" name="Picture 4">
            <a:extLst>
              <a:ext uri="{FF2B5EF4-FFF2-40B4-BE49-F238E27FC236}">
                <a16:creationId xmlns:a16="http://schemas.microsoft.com/office/drawing/2014/main" id="{D1635E13-987A-85D8-05A8-E9F93A733254}"/>
              </a:ext>
            </a:extLst>
          </p:cNvPr>
          <p:cNvPicPr>
            <a:picLocks noChangeAspect="1"/>
          </p:cNvPicPr>
          <p:nvPr/>
        </p:nvPicPr>
        <p:blipFill>
          <a:blip r:embed="rId2"/>
          <a:stretch>
            <a:fillRect/>
          </a:stretch>
        </p:blipFill>
        <p:spPr>
          <a:xfrm>
            <a:off x="361149" y="1518971"/>
            <a:ext cx="11469701" cy="3820058"/>
          </a:xfrm>
          <a:prstGeom prst="rect">
            <a:avLst/>
          </a:prstGeom>
        </p:spPr>
      </p:pic>
    </p:spTree>
    <p:extLst>
      <p:ext uri="{BB962C8B-B14F-4D97-AF65-F5344CB8AC3E}">
        <p14:creationId xmlns:p14="http://schemas.microsoft.com/office/powerpoint/2010/main" val="8990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537233"/>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What is the fundamental role of data visualization in the field of Business Intelligence?</a:t>
            </a:r>
          </a:p>
          <a:p>
            <a:pPr marL="1714500" lvl="2" indent="-457200"/>
            <a:r>
              <a:rPr lang="en-US" dirty="0">
                <a:solidFill>
                  <a:srgbClr val="333333"/>
                </a:solidFill>
                <a:effectLst/>
                <a:latin typeface="Arial" panose="020B0604020202020204" pitchFamily="34" charset="0"/>
                <a:ea typeface="Times New Roman" panose="02020603050405020304" pitchFamily="18" charset="0"/>
              </a:rPr>
              <a:t>To eliminate the need for data analysis</a:t>
            </a:r>
          </a:p>
          <a:p>
            <a:pPr marL="1714500" lvl="2" indent="-457200"/>
            <a:r>
              <a:rPr lang="en-US" dirty="0">
                <a:solidFill>
                  <a:srgbClr val="333333"/>
                </a:solidFill>
                <a:effectLst/>
                <a:latin typeface="Arial" panose="020B0604020202020204" pitchFamily="34" charset="0"/>
                <a:ea typeface="Times New Roman" panose="02020603050405020304" pitchFamily="18" charset="0"/>
              </a:rPr>
              <a:t>To transform complex data into understandable insights</a:t>
            </a:r>
          </a:p>
          <a:p>
            <a:pPr marL="1714500" lvl="2" indent="-457200"/>
            <a:r>
              <a:rPr lang="en-US" dirty="0">
                <a:solidFill>
                  <a:srgbClr val="333333"/>
                </a:solidFill>
                <a:effectLst/>
                <a:latin typeface="Arial" panose="020B0604020202020204" pitchFamily="34" charset="0"/>
                <a:ea typeface="Times New Roman" panose="02020603050405020304" pitchFamily="18" charset="0"/>
              </a:rPr>
              <a:t>To improve the visual appeal of data reports</a:t>
            </a:r>
          </a:p>
          <a:p>
            <a:pPr marL="1714500" lvl="2" indent="-457200"/>
            <a:r>
              <a:rPr lang="en-US" dirty="0">
                <a:solidFill>
                  <a:srgbClr val="333333"/>
                </a:solidFill>
                <a:effectLst/>
                <a:latin typeface="Arial" panose="020B0604020202020204" pitchFamily="34" charset="0"/>
                <a:ea typeface="Times New Roman" panose="02020603050405020304" pitchFamily="18" charset="0"/>
              </a:rPr>
              <a:t>To replace raw data</a:t>
            </a:r>
          </a:p>
        </p:txBody>
      </p:sp>
    </p:spTree>
    <p:extLst>
      <p:ext uri="{BB962C8B-B14F-4D97-AF65-F5344CB8AC3E}">
        <p14:creationId xmlns:p14="http://schemas.microsoft.com/office/powerpoint/2010/main" val="73386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537233"/>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What is the fundamental role of data visualization in the field of Business Intelligence?</a:t>
            </a:r>
          </a:p>
          <a:p>
            <a:pPr marL="1714500" lvl="2" indent="-457200"/>
            <a:r>
              <a:rPr lang="en-US" dirty="0">
                <a:solidFill>
                  <a:srgbClr val="333333"/>
                </a:solidFill>
                <a:effectLst/>
                <a:latin typeface="Arial" panose="020B0604020202020204" pitchFamily="34" charset="0"/>
                <a:ea typeface="Times New Roman" panose="02020603050405020304" pitchFamily="18" charset="0"/>
              </a:rPr>
              <a:t>To eliminate the need for data analysis</a:t>
            </a:r>
          </a:p>
          <a:p>
            <a:pPr marL="1714500" lvl="2" indent="-457200"/>
            <a:r>
              <a:rPr lang="en-US" dirty="0">
                <a:solidFill>
                  <a:srgbClr val="333333"/>
                </a:solidFill>
                <a:effectLst/>
                <a:highlight>
                  <a:srgbClr val="00FF00"/>
                </a:highlight>
                <a:latin typeface="Arial" panose="020B0604020202020204" pitchFamily="34" charset="0"/>
                <a:ea typeface="Times New Roman" panose="02020603050405020304" pitchFamily="18" charset="0"/>
              </a:rPr>
              <a:t>To transform complex data into understandable insights</a:t>
            </a:r>
          </a:p>
          <a:p>
            <a:pPr marL="1714500" lvl="2" indent="-457200"/>
            <a:r>
              <a:rPr lang="en-US" dirty="0">
                <a:solidFill>
                  <a:srgbClr val="333333"/>
                </a:solidFill>
                <a:effectLst/>
                <a:latin typeface="Arial" panose="020B0604020202020204" pitchFamily="34" charset="0"/>
                <a:ea typeface="Times New Roman" panose="02020603050405020304" pitchFamily="18" charset="0"/>
              </a:rPr>
              <a:t>To improve the visual appeal of data reports</a:t>
            </a:r>
          </a:p>
          <a:p>
            <a:pPr marL="1714500" lvl="2" indent="-457200"/>
            <a:r>
              <a:rPr lang="en-US" dirty="0">
                <a:solidFill>
                  <a:srgbClr val="333333"/>
                </a:solidFill>
                <a:effectLst/>
                <a:latin typeface="Arial" panose="020B0604020202020204" pitchFamily="34" charset="0"/>
                <a:ea typeface="Times New Roman" panose="02020603050405020304" pitchFamily="18" charset="0"/>
              </a:rPr>
              <a:t>To replace raw data</a:t>
            </a:r>
          </a:p>
        </p:txBody>
      </p:sp>
      <p:pic>
        <p:nvPicPr>
          <p:cNvPr id="3" name="Picture 2">
            <a:extLst>
              <a:ext uri="{FF2B5EF4-FFF2-40B4-BE49-F238E27FC236}">
                <a16:creationId xmlns:a16="http://schemas.microsoft.com/office/drawing/2014/main" id="{1E61E814-C0D7-262D-581B-EBADA05DDE5F}"/>
              </a:ext>
            </a:extLst>
          </p:cNvPr>
          <p:cNvPicPr>
            <a:picLocks noChangeAspect="1"/>
          </p:cNvPicPr>
          <p:nvPr/>
        </p:nvPicPr>
        <p:blipFill>
          <a:blip r:embed="rId2"/>
          <a:stretch>
            <a:fillRect/>
          </a:stretch>
        </p:blipFill>
        <p:spPr>
          <a:xfrm>
            <a:off x="3729245" y="4216366"/>
            <a:ext cx="7342219" cy="632723"/>
          </a:xfrm>
          <a:prstGeom prst="rect">
            <a:avLst/>
          </a:prstGeom>
        </p:spPr>
      </p:pic>
    </p:spTree>
    <p:extLst>
      <p:ext uri="{BB962C8B-B14F-4D97-AF65-F5344CB8AC3E}">
        <p14:creationId xmlns:p14="http://schemas.microsoft.com/office/powerpoint/2010/main" val="142700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F58532"/>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2</a:t>
            </a: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805200" y="2992559"/>
            <a:ext cx="7136054" cy="584775"/>
          </a:xfrm>
          <a:prstGeom prst="rect">
            <a:avLst/>
          </a:prstGeom>
          <a:noFill/>
        </p:spPr>
        <p:txBody>
          <a:bodyPr wrap="square" rtlCol="0">
            <a:spAutoFit/>
          </a:bodyPr>
          <a:lstStyle/>
          <a:p>
            <a:pPr lvl="0" algn="ctr">
              <a:defRPr/>
            </a:pP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Introduction to the Report Editor</a:t>
            </a:r>
            <a:endPar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endParaRPr>
          </a:p>
        </p:txBody>
      </p:sp>
    </p:spTree>
    <p:extLst>
      <p:ext uri="{BB962C8B-B14F-4D97-AF65-F5344CB8AC3E}">
        <p14:creationId xmlns:p14="http://schemas.microsoft.com/office/powerpoint/2010/main" val="345174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Introduction to the Report Editor</a:t>
            </a:r>
            <a:endParaRPr lang="en-US" sz="1600" dirty="0"/>
          </a:p>
        </p:txBody>
      </p:sp>
      <p:pic>
        <p:nvPicPr>
          <p:cNvPr id="3" name="Picture 2">
            <a:extLst>
              <a:ext uri="{FF2B5EF4-FFF2-40B4-BE49-F238E27FC236}">
                <a16:creationId xmlns:a16="http://schemas.microsoft.com/office/drawing/2014/main" id="{A7D47764-0E85-B93E-7BDF-DFA81A7BF981}"/>
              </a:ext>
            </a:extLst>
          </p:cNvPr>
          <p:cNvPicPr>
            <a:picLocks noChangeAspect="1"/>
          </p:cNvPicPr>
          <p:nvPr/>
        </p:nvPicPr>
        <p:blipFill>
          <a:blip r:embed="rId2"/>
          <a:stretch>
            <a:fillRect/>
          </a:stretch>
        </p:blipFill>
        <p:spPr>
          <a:xfrm>
            <a:off x="591126" y="1001107"/>
            <a:ext cx="8109527" cy="4201186"/>
          </a:xfrm>
          <a:prstGeom prst="rect">
            <a:avLst/>
          </a:prstGeom>
        </p:spPr>
      </p:pic>
      <p:sp>
        <p:nvSpPr>
          <p:cNvPr id="7" name="TextBox 6">
            <a:extLst>
              <a:ext uri="{FF2B5EF4-FFF2-40B4-BE49-F238E27FC236}">
                <a16:creationId xmlns:a16="http://schemas.microsoft.com/office/drawing/2014/main" id="{A648F702-547D-9965-A6A6-6408008BE277}"/>
              </a:ext>
            </a:extLst>
          </p:cNvPr>
          <p:cNvSpPr txBox="1"/>
          <p:nvPr/>
        </p:nvSpPr>
        <p:spPr>
          <a:xfrm>
            <a:off x="9023927" y="3263301"/>
            <a:ext cx="2992582" cy="1938992"/>
          </a:xfrm>
          <a:prstGeom prst="rect">
            <a:avLst/>
          </a:prstGeom>
          <a:noFill/>
        </p:spPr>
        <p:txBody>
          <a:bodyPr wrap="square">
            <a:spAutoFit/>
          </a:bodyPr>
          <a:lstStyle/>
          <a:p>
            <a:r>
              <a:rPr lang="en-US" sz="2400" i="0" dirty="0">
                <a:solidFill>
                  <a:srgbClr val="1F1F1F"/>
                </a:solidFill>
                <a:effectLst/>
                <a:highlight>
                  <a:srgbClr val="FFFFFF"/>
                </a:highlight>
                <a:latin typeface="Source Sans Pro" panose="020B0503030403020204" pitchFamily="34" charset="0"/>
              </a:rPr>
              <a:t>This is where you'll spend most of your time converting raw data into meaningful visual stories.</a:t>
            </a:r>
            <a:endParaRPr lang="en-US" sz="2400" dirty="0"/>
          </a:p>
        </p:txBody>
      </p:sp>
    </p:spTree>
    <p:extLst>
      <p:ext uri="{BB962C8B-B14F-4D97-AF65-F5344CB8AC3E}">
        <p14:creationId xmlns:p14="http://schemas.microsoft.com/office/powerpoint/2010/main" val="275028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5A80E0B0-2069-4CBE-93AD-77AEA890AE2A}"/>
              </a:ext>
            </a:extLst>
          </p:cNvPr>
          <p:cNvSpPr/>
          <p:nvPr/>
        </p:nvSpPr>
        <p:spPr>
          <a:xfrm>
            <a:off x="7251" y="-493486"/>
            <a:ext cx="3329256" cy="7984420"/>
          </a:xfrm>
          <a:custGeom>
            <a:avLst/>
            <a:gdLst>
              <a:gd name="connsiteX0" fmla="*/ 0 w 3329256"/>
              <a:gd name="connsiteY0" fmla="*/ 0 h 7984420"/>
              <a:gd name="connsiteX1" fmla="*/ 1 w 3329256"/>
              <a:gd name="connsiteY1" fmla="*/ 0 h 7984420"/>
              <a:gd name="connsiteX2" fmla="*/ 1898776 w 3329256"/>
              <a:gd name="connsiteY2" fmla="*/ 1713483 h 7984420"/>
              <a:gd name="connsiteX3" fmla="*/ 1908630 w 3329256"/>
              <a:gd name="connsiteY3" fmla="*/ 1908628 h 7984420"/>
              <a:gd name="connsiteX4" fmla="*/ 1908630 w 3329256"/>
              <a:gd name="connsiteY4" fmla="*/ 6075792 h 7984420"/>
              <a:gd name="connsiteX5" fmla="*/ 1908626 w 3329256"/>
              <a:gd name="connsiteY5" fmla="*/ 6075792 h 7984420"/>
              <a:gd name="connsiteX6" fmla="*/ 1915960 w 3329256"/>
              <a:gd name="connsiteY6" fmla="*/ 6221042 h 7984420"/>
              <a:gd name="connsiteX7" fmla="*/ 3329256 w 3329256"/>
              <a:gd name="connsiteY7" fmla="*/ 7496421 h 7984420"/>
              <a:gd name="connsiteX8" fmla="*/ 3329256 w 3329256"/>
              <a:gd name="connsiteY8" fmla="*/ 7984420 h 7984420"/>
              <a:gd name="connsiteX9" fmla="*/ 3329255 w 3329256"/>
              <a:gd name="connsiteY9" fmla="*/ 7984420 h 7984420"/>
              <a:gd name="connsiteX10" fmla="*/ 1430480 w 3329256"/>
              <a:gd name="connsiteY10" fmla="*/ 6270937 h 7984420"/>
              <a:gd name="connsiteX11" fmla="*/ 1420626 w 3329256"/>
              <a:gd name="connsiteY11" fmla="*/ 6075792 h 7984420"/>
              <a:gd name="connsiteX12" fmla="*/ 1420626 w 3329256"/>
              <a:gd name="connsiteY12" fmla="*/ 1908628 h 7984420"/>
              <a:gd name="connsiteX13" fmla="*/ 1420630 w 3329256"/>
              <a:gd name="connsiteY13" fmla="*/ 1908628 h 7984420"/>
              <a:gd name="connsiteX14" fmla="*/ 1413296 w 3329256"/>
              <a:gd name="connsiteY14" fmla="*/ 1763378 h 7984420"/>
              <a:gd name="connsiteX15" fmla="*/ 0 w 3329256"/>
              <a:gd name="connsiteY15" fmla="*/ 487999 h 79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29256" h="7984420">
                <a:moveTo>
                  <a:pt x="0" y="0"/>
                </a:moveTo>
                <a:lnTo>
                  <a:pt x="1" y="0"/>
                </a:lnTo>
                <a:cubicBezTo>
                  <a:pt x="988227" y="0"/>
                  <a:pt x="1801035" y="751045"/>
                  <a:pt x="1898776" y="1713483"/>
                </a:cubicBezTo>
                <a:lnTo>
                  <a:pt x="1908630" y="1908628"/>
                </a:lnTo>
                <a:lnTo>
                  <a:pt x="1908630" y="6075792"/>
                </a:lnTo>
                <a:lnTo>
                  <a:pt x="1908626" y="6075792"/>
                </a:lnTo>
                <a:lnTo>
                  <a:pt x="1915960" y="6221042"/>
                </a:lnTo>
                <a:cubicBezTo>
                  <a:pt x="1988711" y="6937403"/>
                  <a:pt x="2593701" y="7496421"/>
                  <a:pt x="3329256" y="7496421"/>
                </a:cubicBezTo>
                <a:lnTo>
                  <a:pt x="3329256" y="7984420"/>
                </a:lnTo>
                <a:lnTo>
                  <a:pt x="3329255" y="7984420"/>
                </a:lnTo>
                <a:cubicBezTo>
                  <a:pt x="2341029" y="7984420"/>
                  <a:pt x="1528221" y="7233375"/>
                  <a:pt x="1430480" y="6270937"/>
                </a:cubicBezTo>
                <a:lnTo>
                  <a:pt x="1420626" y="6075792"/>
                </a:lnTo>
                <a:lnTo>
                  <a:pt x="1420626" y="1908628"/>
                </a:lnTo>
                <a:lnTo>
                  <a:pt x="1420630" y="1908628"/>
                </a:lnTo>
                <a:lnTo>
                  <a:pt x="1413296" y="1763378"/>
                </a:lnTo>
                <a:cubicBezTo>
                  <a:pt x="1340545" y="1047017"/>
                  <a:pt x="735555" y="487999"/>
                  <a:pt x="0" y="487999"/>
                </a:cubicBezTo>
                <a:close/>
              </a:path>
            </a:pathLst>
          </a:custGeom>
          <a:gradFill flip="none" rotWithShape="1">
            <a:gsLst>
              <a:gs pos="61000">
                <a:srgbClr val="00CC99"/>
              </a:gs>
              <a:gs pos="27400">
                <a:srgbClr val="33CCFF"/>
              </a:gs>
              <a:gs pos="0">
                <a:srgbClr val="000099"/>
              </a:gs>
              <a:gs pos="100000">
                <a:srgbClr val="0066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5CB93AC6-FE87-4FA9-BBD4-F140C94A9C2A}"/>
              </a:ext>
            </a:extLst>
          </p:cNvPr>
          <p:cNvGrpSpPr/>
          <p:nvPr/>
        </p:nvGrpSpPr>
        <p:grpSpPr>
          <a:xfrm>
            <a:off x="1437348" y="1240019"/>
            <a:ext cx="7200000" cy="1080000"/>
            <a:chOff x="1437350" y="1240020"/>
            <a:chExt cx="4301630" cy="635091"/>
          </a:xfrm>
          <a:solidFill>
            <a:srgbClr val="7030A0"/>
          </a:solidFill>
        </p:grpSpPr>
        <p:sp>
          <p:nvSpPr>
            <p:cNvPr id="6" name="Freeform: Shape 5">
              <a:extLst>
                <a:ext uri="{FF2B5EF4-FFF2-40B4-BE49-F238E27FC236}">
                  <a16:creationId xmlns:a16="http://schemas.microsoft.com/office/drawing/2014/main" id="{04A175DB-5D33-43C8-AAE4-B1E831D1A234}"/>
                </a:ext>
              </a:extLst>
            </p:cNvPr>
            <p:cNvSpPr/>
            <p:nvPr/>
          </p:nvSpPr>
          <p:spPr>
            <a:xfrm flipV="1">
              <a:off x="1437350" y="1240020"/>
              <a:ext cx="4301630" cy="635091"/>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grp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E0ECA3F-8570-4FB5-931A-BBA5339DECE3}"/>
                </a:ext>
              </a:extLst>
            </p:cNvPr>
            <p:cNvSpPr txBox="1"/>
            <p:nvPr/>
          </p:nvSpPr>
          <p:spPr>
            <a:xfrm>
              <a:off x="1925742" y="1552614"/>
              <a:ext cx="3656386" cy="271481"/>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white"/>
                  </a:solidFill>
                  <a:latin typeface="Open Sans" panose="020B0606030504020204" pitchFamily="34" charset="0"/>
                  <a:ea typeface="Open Sans" panose="020B0606030504020204" pitchFamily="34" charset="0"/>
                  <a:cs typeface="Open Sans" panose="020B0606030504020204" pitchFamily="34" charset="0"/>
                </a:rPr>
                <a:t>Line and Area Charts</a:t>
              </a:r>
              <a:endPar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8" name="TextBox 7">
            <a:extLst>
              <a:ext uri="{FF2B5EF4-FFF2-40B4-BE49-F238E27FC236}">
                <a16:creationId xmlns:a16="http://schemas.microsoft.com/office/drawing/2014/main" id="{67A620AF-3788-4F4E-848F-1363C314793B}"/>
              </a:ext>
            </a:extLst>
          </p:cNvPr>
          <p:cNvSpPr txBox="1"/>
          <p:nvPr/>
        </p:nvSpPr>
        <p:spPr>
          <a:xfrm>
            <a:off x="1337029" y="82394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5</a:t>
            </a:r>
          </a:p>
        </p:txBody>
      </p:sp>
      <p:grpSp>
        <p:nvGrpSpPr>
          <p:cNvPr id="4" name="Group 3">
            <a:extLst>
              <a:ext uri="{FF2B5EF4-FFF2-40B4-BE49-F238E27FC236}">
                <a16:creationId xmlns:a16="http://schemas.microsoft.com/office/drawing/2014/main" id="{C9AEF2E9-14F9-4365-BFB5-3C0CF7A052E9}"/>
              </a:ext>
            </a:extLst>
          </p:cNvPr>
          <p:cNvGrpSpPr/>
          <p:nvPr/>
        </p:nvGrpSpPr>
        <p:grpSpPr>
          <a:xfrm>
            <a:off x="1437351" y="2583833"/>
            <a:ext cx="7200000" cy="1080000"/>
            <a:chOff x="1437351" y="2358629"/>
            <a:chExt cx="7200000" cy="1080000"/>
          </a:xfrm>
          <a:solidFill>
            <a:srgbClr val="002060"/>
          </a:solidFill>
        </p:grpSpPr>
        <p:sp>
          <p:nvSpPr>
            <p:cNvPr id="10" name="Freeform: Shape 9">
              <a:extLst>
                <a:ext uri="{FF2B5EF4-FFF2-40B4-BE49-F238E27FC236}">
                  <a16:creationId xmlns:a16="http://schemas.microsoft.com/office/drawing/2014/main" id="{C14AB1F3-023E-48AE-989E-4EA1B96825EF}"/>
                </a:ext>
              </a:extLst>
            </p:cNvPr>
            <p:cNvSpPr/>
            <p:nvPr/>
          </p:nvSpPr>
          <p:spPr>
            <a:xfrm flipV="1">
              <a:off x="1437351" y="2358629"/>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grp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470A834-DA13-468F-A794-3687E8A14304}"/>
                </a:ext>
              </a:extLst>
            </p:cNvPr>
            <p:cNvSpPr txBox="1"/>
            <p:nvPr/>
          </p:nvSpPr>
          <p:spPr>
            <a:xfrm>
              <a:off x="2254811" y="2914418"/>
              <a:ext cx="6120000" cy="461665"/>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Area Chart</a:t>
              </a:r>
            </a:p>
          </p:txBody>
        </p:sp>
      </p:grpSp>
      <p:sp>
        <p:nvSpPr>
          <p:cNvPr id="15" name="TextBox 14">
            <a:extLst>
              <a:ext uri="{FF2B5EF4-FFF2-40B4-BE49-F238E27FC236}">
                <a16:creationId xmlns:a16="http://schemas.microsoft.com/office/drawing/2014/main" id="{8F01748C-1478-4628-8CDE-6C69DF1916E8}"/>
              </a:ext>
            </a:extLst>
          </p:cNvPr>
          <p:cNvSpPr txBox="1"/>
          <p:nvPr/>
        </p:nvSpPr>
        <p:spPr>
          <a:xfrm>
            <a:off x="1337029" y="2213333"/>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6</a:t>
            </a:r>
          </a:p>
        </p:txBody>
      </p:sp>
      <p:sp>
        <p:nvSpPr>
          <p:cNvPr id="19" name="TextBox 18">
            <a:extLst>
              <a:ext uri="{FF2B5EF4-FFF2-40B4-BE49-F238E27FC236}">
                <a16:creationId xmlns:a16="http://schemas.microsoft.com/office/drawing/2014/main" id="{8A7C455A-AC74-479B-AE4B-995389E7560F}"/>
              </a:ext>
            </a:extLst>
          </p:cNvPr>
          <p:cNvSpPr txBox="1"/>
          <p:nvPr/>
        </p:nvSpPr>
        <p:spPr>
          <a:xfrm>
            <a:off x="1366405" y="360271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7</a:t>
            </a:r>
            <a:endPar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id="{779F337C-E9DD-5BB7-A57A-A5B98F1D4D90}"/>
              </a:ext>
            </a:extLst>
          </p:cNvPr>
          <p:cNvGrpSpPr/>
          <p:nvPr/>
        </p:nvGrpSpPr>
        <p:grpSpPr>
          <a:xfrm>
            <a:off x="8151095" y="218152"/>
            <a:ext cx="3845427" cy="686723"/>
            <a:chOff x="8151095" y="218152"/>
            <a:chExt cx="3845427" cy="686723"/>
          </a:xfrm>
        </p:grpSpPr>
        <p:pic>
          <p:nvPicPr>
            <p:cNvPr id="12" name="Picture 11">
              <a:extLst>
                <a:ext uri="{FF2B5EF4-FFF2-40B4-BE49-F238E27FC236}">
                  <a16:creationId xmlns:a16="http://schemas.microsoft.com/office/drawing/2014/main" id="{690D02C9-9DA4-FCBE-F68F-A9A1766C1260}"/>
                </a:ext>
              </a:extLst>
            </p:cNvPr>
            <p:cNvPicPr>
              <a:picLocks noChangeAspect="1"/>
            </p:cNvPicPr>
            <p:nvPr/>
          </p:nvPicPr>
          <p:blipFill>
            <a:blip r:embed="rId2"/>
            <a:stretch>
              <a:fillRect/>
            </a:stretch>
          </p:blipFill>
          <p:spPr>
            <a:xfrm>
              <a:off x="8151095" y="218152"/>
              <a:ext cx="3810478" cy="686723"/>
            </a:xfrm>
            <a:prstGeom prst="rect">
              <a:avLst/>
            </a:prstGeom>
          </p:spPr>
        </p:pic>
        <p:sp>
          <p:nvSpPr>
            <p:cNvPr id="13" name="Rectangle 12">
              <a:extLst>
                <a:ext uri="{FF2B5EF4-FFF2-40B4-BE49-F238E27FC236}">
                  <a16:creationId xmlns:a16="http://schemas.microsoft.com/office/drawing/2014/main" id="{CC01717C-465E-2436-D392-D9259C327738}"/>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823064A0-9399-31BA-E87D-4A8FDB095C97}"/>
              </a:ext>
            </a:extLst>
          </p:cNvPr>
          <p:cNvGrpSpPr/>
          <p:nvPr/>
        </p:nvGrpSpPr>
        <p:grpSpPr>
          <a:xfrm>
            <a:off x="1589751" y="4080047"/>
            <a:ext cx="7200000" cy="1080000"/>
            <a:chOff x="1437351" y="3508484"/>
            <a:chExt cx="7200000" cy="1080000"/>
          </a:xfrm>
          <a:solidFill>
            <a:srgbClr val="FF0000"/>
          </a:solidFill>
        </p:grpSpPr>
        <p:sp>
          <p:nvSpPr>
            <p:cNvPr id="9" name="Freeform: Shape 8">
              <a:extLst>
                <a:ext uri="{FF2B5EF4-FFF2-40B4-BE49-F238E27FC236}">
                  <a16:creationId xmlns:a16="http://schemas.microsoft.com/office/drawing/2014/main" id="{7592F351-45E3-6630-9D09-609FA926438F}"/>
                </a:ext>
              </a:extLst>
            </p:cNvPr>
            <p:cNvSpPr/>
            <p:nvPr/>
          </p:nvSpPr>
          <p:spPr>
            <a:xfrm flipV="1">
              <a:off x="1437351" y="3508484"/>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grp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1FFFE88A-5C61-623F-6516-D72D05845B2C}"/>
                </a:ext>
              </a:extLst>
            </p:cNvPr>
            <p:cNvSpPr txBox="1"/>
            <p:nvPr/>
          </p:nvSpPr>
          <p:spPr>
            <a:xfrm>
              <a:off x="2254811" y="4062489"/>
              <a:ext cx="6120000" cy="461665"/>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Table Visualization</a:t>
              </a:r>
            </a:p>
          </p:txBody>
        </p:sp>
      </p:grpSp>
    </p:spTree>
    <p:extLst>
      <p:ext uri="{BB962C8B-B14F-4D97-AF65-F5344CB8AC3E}">
        <p14:creationId xmlns:p14="http://schemas.microsoft.com/office/powerpoint/2010/main" val="345946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17"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ppt_x</p:attrName>
                                        </p:attrNameLst>
                                      </p:cBhvr>
                                      <p:tavLst>
                                        <p:tav tm="0">
                                          <p:val>
                                            <p:strVal val="#ppt_x-#ppt_w/2"/>
                                          </p:val>
                                        </p:tav>
                                        <p:tav tm="100000">
                                          <p:val>
                                            <p:strVal val="#ppt_x"/>
                                          </p:val>
                                        </p:tav>
                                      </p:tavLst>
                                    </p:anim>
                                    <p:anim calcmode="lin" valueType="num">
                                      <p:cBhvr>
                                        <p:cTn id="19" dur="500" fill="hold"/>
                                        <p:tgtEl>
                                          <p:spTgt spid="3"/>
                                        </p:tgtEl>
                                        <p:attrNameLst>
                                          <p:attrName>ppt_y</p:attrName>
                                        </p:attrNameLst>
                                      </p:cBhvr>
                                      <p:tavLst>
                                        <p:tav tm="0">
                                          <p:val>
                                            <p:strVal val="#ppt_y"/>
                                          </p:val>
                                        </p:tav>
                                        <p:tav tm="100000">
                                          <p:val>
                                            <p:strVal val="#ppt_y"/>
                                          </p:val>
                                        </p:tav>
                                      </p:tavLst>
                                    </p:anim>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childTnLst>
                          </p:cTn>
                        </p:par>
                        <p:par>
                          <p:cTn id="29" fill="hold">
                            <p:stCondLst>
                              <p:cond delay="500"/>
                            </p:stCondLst>
                            <p:childTnLst>
                              <p:par>
                                <p:cTn id="30" presetID="17" presetClass="entr" presetSubtype="8"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ppt_x</p:attrName>
                                        </p:attrNameLst>
                                      </p:cBhvr>
                                      <p:tavLst>
                                        <p:tav tm="0">
                                          <p:val>
                                            <p:strVal val="#ppt_x-#ppt_w/2"/>
                                          </p:val>
                                        </p:tav>
                                        <p:tav tm="100000">
                                          <p:val>
                                            <p:strVal val="#ppt_x"/>
                                          </p:val>
                                        </p:tav>
                                      </p:tavLst>
                                    </p:anim>
                                    <p:anim calcmode="lin" valueType="num">
                                      <p:cBhvr>
                                        <p:cTn id="33" dur="500" fill="hold"/>
                                        <p:tgtEl>
                                          <p:spTgt spid="4"/>
                                        </p:tgtEl>
                                        <p:attrNameLst>
                                          <p:attrName>ppt_y</p:attrName>
                                        </p:attrNameLst>
                                      </p:cBhvr>
                                      <p:tavLst>
                                        <p:tav tm="0">
                                          <p:val>
                                            <p:strVal val="#ppt_y"/>
                                          </p:val>
                                        </p:tav>
                                        <p:tav tm="100000">
                                          <p:val>
                                            <p:strVal val="#ppt_y"/>
                                          </p:val>
                                        </p:tav>
                                      </p:tavLst>
                                    </p:anim>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fltVal val="0"/>
                                          </p:val>
                                        </p:tav>
                                        <p:tav tm="100000">
                                          <p:val>
                                            <p:strVal val="#ppt_w"/>
                                          </p:val>
                                        </p:tav>
                                      </p:tavLst>
                                    </p:anim>
                                    <p:anim calcmode="lin" valueType="num">
                                      <p:cBhvr>
                                        <p:cTn id="41" dur="500" fill="hold"/>
                                        <p:tgtEl>
                                          <p:spTgt spid="19"/>
                                        </p:tgtEl>
                                        <p:attrNameLst>
                                          <p:attrName>ppt_h</p:attrName>
                                        </p:attrNameLst>
                                      </p:cBhvr>
                                      <p:tavLst>
                                        <p:tav tm="0">
                                          <p:val>
                                            <p:fltVal val="0"/>
                                          </p:val>
                                        </p:tav>
                                        <p:tav tm="100000">
                                          <p:val>
                                            <p:strVal val="#ppt_h"/>
                                          </p:val>
                                        </p:tav>
                                      </p:tavLst>
                                    </p:anim>
                                    <p:animEffect transition="in" filter="fade">
                                      <p:cBhvr>
                                        <p:cTn id="42" dur="500"/>
                                        <p:tgtEl>
                                          <p:spTgt spid="19"/>
                                        </p:tgtEl>
                                      </p:cBhvr>
                                    </p:animEffect>
                                  </p:childTnLst>
                                </p:cTn>
                              </p:par>
                            </p:childTnLst>
                          </p:cTn>
                        </p:par>
                        <p:par>
                          <p:cTn id="43" fill="hold">
                            <p:stCondLst>
                              <p:cond delay="500"/>
                            </p:stCondLst>
                            <p:childTnLst>
                              <p:par>
                                <p:cTn id="44" presetID="17" presetClass="entr" presetSubtype="8"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p:cTn id="46" dur="500" fill="hold"/>
                                        <p:tgtEl>
                                          <p:spTgt spid="2"/>
                                        </p:tgtEl>
                                        <p:attrNameLst>
                                          <p:attrName>ppt_x</p:attrName>
                                        </p:attrNameLst>
                                      </p:cBhvr>
                                      <p:tavLst>
                                        <p:tav tm="0">
                                          <p:val>
                                            <p:strVal val="#ppt_x-#ppt_w/2"/>
                                          </p:val>
                                        </p:tav>
                                        <p:tav tm="100000">
                                          <p:val>
                                            <p:strVal val="#ppt_x"/>
                                          </p:val>
                                        </p:tav>
                                      </p:tavLst>
                                    </p:anim>
                                    <p:anim calcmode="lin" valueType="num">
                                      <p:cBhvr>
                                        <p:cTn id="47" dur="500" fill="hold"/>
                                        <p:tgtEl>
                                          <p:spTgt spid="2"/>
                                        </p:tgtEl>
                                        <p:attrNameLst>
                                          <p:attrName>ppt_y</p:attrName>
                                        </p:attrNameLst>
                                      </p:cBhvr>
                                      <p:tavLst>
                                        <p:tav tm="0">
                                          <p:val>
                                            <p:strVal val="#ppt_y"/>
                                          </p:val>
                                        </p:tav>
                                        <p:tav tm="100000">
                                          <p:val>
                                            <p:strVal val="#ppt_y"/>
                                          </p:val>
                                        </p:tav>
                                      </p:tavLst>
                                    </p:anim>
                                    <p:anim calcmode="lin" valueType="num">
                                      <p:cBhvr>
                                        <p:cTn id="48" dur="500" fill="hold"/>
                                        <p:tgtEl>
                                          <p:spTgt spid="2"/>
                                        </p:tgtEl>
                                        <p:attrNameLst>
                                          <p:attrName>ppt_w</p:attrName>
                                        </p:attrNameLst>
                                      </p:cBhvr>
                                      <p:tavLst>
                                        <p:tav tm="0">
                                          <p:val>
                                            <p:fltVal val="0"/>
                                          </p:val>
                                        </p:tav>
                                        <p:tav tm="100000">
                                          <p:val>
                                            <p:strVal val="#ppt_w"/>
                                          </p:val>
                                        </p:tav>
                                      </p:tavLst>
                                    </p:anim>
                                    <p:anim calcmode="lin" valueType="num">
                                      <p:cBhvr>
                                        <p:cTn id="49"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5"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Introduction to the Report Editor</a:t>
            </a:r>
            <a:endParaRPr lang="en-US" sz="1600" dirty="0"/>
          </a:p>
        </p:txBody>
      </p:sp>
      <p:pic>
        <p:nvPicPr>
          <p:cNvPr id="5" name="Picture 4">
            <a:extLst>
              <a:ext uri="{FF2B5EF4-FFF2-40B4-BE49-F238E27FC236}">
                <a16:creationId xmlns:a16="http://schemas.microsoft.com/office/drawing/2014/main" id="{35B9C03C-5261-8EE1-5199-7E463EEB5EFB}"/>
              </a:ext>
            </a:extLst>
          </p:cNvPr>
          <p:cNvPicPr>
            <a:picLocks noChangeAspect="1"/>
          </p:cNvPicPr>
          <p:nvPr/>
        </p:nvPicPr>
        <p:blipFill>
          <a:blip r:embed="rId2"/>
          <a:stretch>
            <a:fillRect/>
          </a:stretch>
        </p:blipFill>
        <p:spPr>
          <a:xfrm>
            <a:off x="0" y="1789576"/>
            <a:ext cx="12192000" cy="1136012"/>
          </a:xfrm>
          <a:prstGeom prst="rect">
            <a:avLst/>
          </a:prstGeom>
        </p:spPr>
      </p:pic>
      <p:sp>
        <p:nvSpPr>
          <p:cNvPr id="6" name="TextBox 5">
            <a:extLst>
              <a:ext uri="{FF2B5EF4-FFF2-40B4-BE49-F238E27FC236}">
                <a16:creationId xmlns:a16="http://schemas.microsoft.com/office/drawing/2014/main" id="{015B87D1-3ABC-EE13-05A1-8FB7F4890F14}"/>
              </a:ext>
            </a:extLst>
          </p:cNvPr>
          <p:cNvSpPr txBox="1"/>
          <p:nvPr/>
        </p:nvSpPr>
        <p:spPr>
          <a:xfrm>
            <a:off x="273757" y="1017744"/>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Ribbon</a:t>
            </a:r>
          </a:p>
        </p:txBody>
      </p:sp>
      <p:sp>
        <p:nvSpPr>
          <p:cNvPr id="9" name="TextBox 8">
            <a:extLst>
              <a:ext uri="{FF2B5EF4-FFF2-40B4-BE49-F238E27FC236}">
                <a16:creationId xmlns:a16="http://schemas.microsoft.com/office/drawing/2014/main" id="{2260F583-4F54-8F5E-1042-0610903A6FFF}"/>
              </a:ext>
            </a:extLst>
          </p:cNvPr>
          <p:cNvSpPr txBox="1"/>
          <p:nvPr/>
        </p:nvSpPr>
        <p:spPr>
          <a:xfrm>
            <a:off x="8848436" y="4336579"/>
            <a:ext cx="2854037" cy="1569660"/>
          </a:xfrm>
          <a:prstGeom prst="rect">
            <a:avLst/>
          </a:prstGeom>
          <a:noFill/>
        </p:spPr>
        <p:txBody>
          <a:bodyPr wrap="square">
            <a:spAutoFit/>
          </a:bodyPr>
          <a:lstStyle/>
          <a:p>
            <a:r>
              <a:rPr lang="en-US" sz="2400" dirty="0">
                <a:effectLst/>
                <a:latin typeface="Arial" panose="020B0604020202020204" pitchFamily="34" charset="0"/>
                <a:ea typeface="Calibri" panose="020F0502020204030204" pitchFamily="34" charset="0"/>
              </a:rPr>
              <a:t>The Ribbon is where you have all your high-level command options</a:t>
            </a:r>
            <a:endParaRPr lang="en-US" sz="2400" dirty="0"/>
          </a:p>
        </p:txBody>
      </p:sp>
    </p:spTree>
    <p:extLst>
      <p:ext uri="{BB962C8B-B14F-4D97-AF65-F5344CB8AC3E}">
        <p14:creationId xmlns:p14="http://schemas.microsoft.com/office/powerpoint/2010/main" val="97630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Introduction to the Report Editor</a:t>
            </a:r>
            <a:endParaRPr lang="en-US" sz="1600" dirty="0"/>
          </a:p>
        </p:txBody>
      </p:sp>
      <p:sp>
        <p:nvSpPr>
          <p:cNvPr id="6" name="TextBox 5">
            <a:extLst>
              <a:ext uri="{FF2B5EF4-FFF2-40B4-BE49-F238E27FC236}">
                <a16:creationId xmlns:a16="http://schemas.microsoft.com/office/drawing/2014/main" id="{015B87D1-3ABC-EE13-05A1-8FB7F4890F14}"/>
              </a:ext>
            </a:extLst>
          </p:cNvPr>
          <p:cNvSpPr txBox="1"/>
          <p:nvPr/>
        </p:nvSpPr>
        <p:spPr>
          <a:xfrm>
            <a:off x="273757" y="1017744"/>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Report Canvas</a:t>
            </a:r>
          </a:p>
        </p:txBody>
      </p:sp>
      <p:sp>
        <p:nvSpPr>
          <p:cNvPr id="9" name="TextBox 8">
            <a:extLst>
              <a:ext uri="{FF2B5EF4-FFF2-40B4-BE49-F238E27FC236}">
                <a16:creationId xmlns:a16="http://schemas.microsoft.com/office/drawing/2014/main" id="{2260F583-4F54-8F5E-1042-0610903A6FFF}"/>
              </a:ext>
            </a:extLst>
          </p:cNvPr>
          <p:cNvSpPr txBox="1"/>
          <p:nvPr/>
        </p:nvSpPr>
        <p:spPr>
          <a:xfrm>
            <a:off x="7555346" y="3429000"/>
            <a:ext cx="4304146" cy="2308324"/>
          </a:xfrm>
          <a:prstGeom prst="rect">
            <a:avLst/>
          </a:prstGeom>
          <a:noFill/>
        </p:spPr>
        <p:txBody>
          <a:bodyPr wrap="square">
            <a:spAutoFit/>
          </a:bodyPr>
          <a:lstStyle/>
          <a:p>
            <a:pPr marL="342900" indent="-342900">
              <a:buFont typeface="Arial" panose="020B0604020202020204" pitchFamily="34" charset="0"/>
              <a:buChar char="•"/>
            </a:pPr>
            <a:r>
              <a:rPr lang="en-US" sz="2400" dirty="0">
                <a:effectLst/>
                <a:latin typeface="Arial" panose="020B0604020202020204" pitchFamily="34" charset="0"/>
                <a:ea typeface="Calibri" panose="020F0502020204030204" pitchFamily="34" charset="0"/>
              </a:rPr>
              <a:t>The Report Canvas is your stage; this is where your performance happens. </a:t>
            </a:r>
          </a:p>
          <a:p>
            <a:pPr marL="342900" indent="-342900">
              <a:buFont typeface="Arial" panose="020B0604020202020204" pitchFamily="34" charset="0"/>
              <a:buChar char="•"/>
            </a:pPr>
            <a:r>
              <a:rPr lang="en-US" sz="2400" dirty="0">
                <a:effectLst/>
                <a:latin typeface="Arial" panose="020B0604020202020204" pitchFamily="34" charset="0"/>
                <a:ea typeface="Calibri" panose="020F0502020204030204" pitchFamily="34" charset="0"/>
              </a:rPr>
              <a:t>All the dragging and dropping of fields and visuals you do end up here. </a:t>
            </a:r>
            <a:endParaRPr lang="en-US" sz="2400" dirty="0"/>
          </a:p>
        </p:txBody>
      </p:sp>
      <p:pic>
        <p:nvPicPr>
          <p:cNvPr id="3" name="Picture 2">
            <a:extLst>
              <a:ext uri="{FF2B5EF4-FFF2-40B4-BE49-F238E27FC236}">
                <a16:creationId xmlns:a16="http://schemas.microsoft.com/office/drawing/2014/main" id="{F440E717-1594-16D4-A66E-01E37F845A64}"/>
              </a:ext>
            </a:extLst>
          </p:cNvPr>
          <p:cNvPicPr>
            <a:picLocks noChangeAspect="1"/>
          </p:cNvPicPr>
          <p:nvPr/>
        </p:nvPicPr>
        <p:blipFill>
          <a:blip r:embed="rId2"/>
          <a:stretch>
            <a:fillRect/>
          </a:stretch>
        </p:blipFill>
        <p:spPr>
          <a:xfrm>
            <a:off x="463929" y="2096655"/>
            <a:ext cx="7101552" cy="3640669"/>
          </a:xfrm>
          <a:prstGeom prst="rect">
            <a:avLst/>
          </a:prstGeom>
        </p:spPr>
      </p:pic>
    </p:spTree>
    <p:extLst>
      <p:ext uri="{BB962C8B-B14F-4D97-AF65-F5344CB8AC3E}">
        <p14:creationId xmlns:p14="http://schemas.microsoft.com/office/powerpoint/2010/main" val="388252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Introduction to the Report Editor</a:t>
            </a:r>
            <a:endParaRPr lang="en-US" sz="1600" dirty="0"/>
          </a:p>
        </p:txBody>
      </p:sp>
      <p:sp>
        <p:nvSpPr>
          <p:cNvPr id="6" name="TextBox 5">
            <a:extLst>
              <a:ext uri="{FF2B5EF4-FFF2-40B4-BE49-F238E27FC236}">
                <a16:creationId xmlns:a16="http://schemas.microsoft.com/office/drawing/2014/main" id="{015B87D1-3ABC-EE13-05A1-8FB7F4890F14}"/>
              </a:ext>
            </a:extLst>
          </p:cNvPr>
          <p:cNvSpPr txBox="1"/>
          <p:nvPr/>
        </p:nvSpPr>
        <p:spPr>
          <a:xfrm>
            <a:off x="273757" y="1017744"/>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Report Editor panes</a:t>
            </a:r>
          </a:p>
        </p:txBody>
      </p:sp>
      <p:pic>
        <p:nvPicPr>
          <p:cNvPr id="8" name="Picture 7">
            <a:extLst>
              <a:ext uri="{FF2B5EF4-FFF2-40B4-BE49-F238E27FC236}">
                <a16:creationId xmlns:a16="http://schemas.microsoft.com/office/drawing/2014/main" id="{FF199E53-5A03-DB58-8A1C-DA0FDB293040}"/>
              </a:ext>
            </a:extLst>
          </p:cNvPr>
          <p:cNvPicPr>
            <a:picLocks noChangeAspect="1"/>
          </p:cNvPicPr>
          <p:nvPr/>
        </p:nvPicPr>
        <p:blipFill>
          <a:blip r:embed="rId2"/>
          <a:stretch>
            <a:fillRect/>
          </a:stretch>
        </p:blipFill>
        <p:spPr>
          <a:xfrm>
            <a:off x="4228294" y="1530320"/>
            <a:ext cx="7411484" cy="3696216"/>
          </a:xfrm>
          <a:prstGeom prst="rect">
            <a:avLst/>
          </a:prstGeom>
        </p:spPr>
      </p:pic>
      <p:sp>
        <p:nvSpPr>
          <p:cNvPr id="10" name="Rectangle 9">
            <a:extLst>
              <a:ext uri="{FF2B5EF4-FFF2-40B4-BE49-F238E27FC236}">
                <a16:creationId xmlns:a16="http://schemas.microsoft.com/office/drawing/2014/main" id="{B718B9F7-D2FE-C45C-3EA3-E44988BB6A76}"/>
              </a:ext>
            </a:extLst>
          </p:cNvPr>
          <p:cNvSpPr/>
          <p:nvPr/>
        </p:nvSpPr>
        <p:spPr>
          <a:xfrm>
            <a:off x="11296073" y="2392218"/>
            <a:ext cx="406400" cy="47105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4" name="Picture 13">
            <a:extLst>
              <a:ext uri="{FF2B5EF4-FFF2-40B4-BE49-F238E27FC236}">
                <a16:creationId xmlns:a16="http://schemas.microsoft.com/office/drawing/2014/main" id="{DDFF2162-0677-6B2B-2C3A-EF12D90EB8DA}"/>
              </a:ext>
            </a:extLst>
          </p:cNvPr>
          <p:cNvPicPr>
            <a:picLocks noChangeAspect="1"/>
          </p:cNvPicPr>
          <p:nvPr/>
        </p:nvPicPr>
        <p:blipFill>
          <a:blip r:embed="rId3"/>
          <a:stretch>
            <a:fillRect/>
          </a:stretch>
        </p:blipFill>
        <p:spPr>
          <a:xfrm>
            <a:off x="8809921" y="0"/>
            <a:ext cx="2423457" cy="5477164"/>
          </a:xfrm>
          <a:prstGeom prst="rect">
            <a:avLst/>
          </a:prstGeom>
        </p:spPr>
      </p:pic>
    </p:spTree>
    <p:extLst>
      <p:ext uri="{BB962C8B-B14F-4D97-AF65-F5344CB8AC3E}">
        <p14:creationId xmlns:p14="http://schemas.microsoft.com/office/powerpoint/2010/main" val="80763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Introduction to the Report Editor</a:t>
            </a:r>
            <a:endParaRPr lang="en-US" sz="1600" dirty="0"/>
          </a:p>
        </p:txBody>
      </p:sp>
      <p:sp>
        <p:nvSpPr>
          <p:cNvPr id="6" name="TextBox 5">
            <a:extLst>
              <a:ext uri="{FF2B5EF4-FFF2-40B4-BE49-F238E27FC236}">
                <a16:creationId xmlns:a16="http://schemas.microsoft.com/office/drawing/2014/main" id="{015B87D1-3ABC-EE13-05A1-8FB7F4890F14}"/>
              </a:ext>
            </a:extLst>
          </p:cNvPr>
          <p:cNvSpPr txBox="1"/>
          <p:nvPr/>
        </p:nvSpPr>
        <p:spPr>
          <a:xfrm>
            <a:off x="273757" y="1017744"/>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Data pane</a:t>
            </a:r>
          </a:p>
        </p:txBody>
      </p:sp>
      <p:pic>
        <p:nvPicPr>
          <p:cNvPr id="3" name="Picture 2">
            <a:extLst>
              <a:ext uri="{FF2B5EF4-FFF2-40B4-BE49-F238E27FC236}">
                <a16:creationId xmlns:a16="http://schemas.microsoft.com/office/drawing/2014/main" id="{8A21E4CF-8066-1002-4C55-56BF3F041894}"/>
              </a:ext>
            </a:extLst>
          </p:cNvPr>
          <p:cNvPicPr>
            <a:picLocks noChangeAspect="1"/>
          </p:cNvPicPr>
          <p:nvPr/>
        </p:nvPicPr>
        <p:blipFill>
          <a:blip r:embed="rId2"/>
          <a:stretch>
            <a:fillRect/>
          </a:stretch>
        </p:blipFill>
        <p:spPr>
          <a:xfrm>
            <a:off x="5902037" y="920221"/>
            <a:ext cx="1994023" cy="4920035"/>
          </a:xfrm>
          <a:prstGeom prst="rect">
            <a:avLst/>
          </a:prstGeom>
        </p:spPr>
      </p:pic>
      <p:sp>
        <p:nvSpPr>
          <p:cNvPr id="7" name="TextBox 6">
            <a:extLst>
              <a:ext uri="{FF2B5EF4-FFF2-40B4-BE49-F238E27FC236}">
                <a16:creationId xmlns:a16="http://schemas.microsoft.com/office/drawing/2014/main" id="{4EDA7B4C-F101-4676-76AE-D414768098A4}"/>
              </a:ext>
            </a:extLst>
          </p:cNvPr>
          <p:cNvSpPr txBox="1"/>
          <p:nvPr/>
        </p:nvSpPr>
        <p:spPr>
          <a:xfrm>
            <a:off x="8358909" y="3885100"/>
            <a:ext cx="3528291" cy="1938992"/>
          </a:xfrm>
          <a:prstGeom prst="rect">
            <a:avLst/>
          </a:prstGeom>
          <a:noFill/>
        </p:spPr>
        <p:txBody>
          <a:bodyPr wrap="square">
            <a:spAutoFit/>
          </a:bodyPr>
          <a:lstStyle/>
          <a:p>
            <a:pPr marL="0" marR="0">
              <a:spcBef>
                <a:spcPts val="0"/>
              </a:spcBef>
              <a:spcAft>
                <a:spcPts val="0"/>
              </a:spcAft>
            </a:pPr>
            <a:r>
              <a:rPr lang="en-US" sz="2400" dirty="0">
                <a:effectLst/>
                <a:latin typeface="Arial" panose="020B0604020202020204" pitchFamily="34" charset="0"/>
                <a:ea typeface="Calibri" panose="020F0502020204030204" pitchFamily="34" charset="0"/>
                <a:cs typeface="Arial" panose="020B0604020202020204" pitchFamily="34" charset="0"/>
              </a:rPr>
              <a:t>When you load data into Power BI, those data fields appear in the Data pane on the right-hand side of your screen. </a:t>
            </a:r>
          </a:p>
        </p:txBody>
      </p:sp>
    </p:spTree>
    <p:extLst>
      <p:ext uri="{BB962C8B-B14F-4D97-AF65-F5344CB8AC3E}">
        <p14:creationId xmlns:p14="http://schemas.microsoft.com/office/powerpoint/2010/main" val="286331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Introduction to the Report Editor</a:t>
            </a:r>
            <a:endParaRPr lang="en-US" sz="1600" dirty="0"/>
          </a:p>
        </p:txBody>
      </p:sp>
      <p:sp>
        <p:nvSpPr>
          <p:cNvPr id="6" name="TextBox 5">
            <a:extLst>
              <a:ext uri="{FF2B5EF4-FFF2-40B4-BE49-F238E27FC236}">
                <a16:creationId xmlns:a16="http://schemas.microsoft.com/office/drawing/2014/main" id="{015B87D1-3ABC-EE13-05A1-8FB7F4890F14}"/>
              </a:ext>
            </a:extLst>
          </p:cNvPr>
          <p:cNvSpPr txBox="1"/>
          <p:nvPr/>
        </p:nvSpPr>
        <p:spPr>
          <a:xfrm>
            <a:off x="273757" y="1017744"/>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Build pane</a:t>
            </a:r>
          </a:p>
        </p:txBody>
      </p:sp>
      <p:sp>
        <p:nvSpPr>
          <p:cNvPr id="7" name="TextBox 6">
            <a:extLst>
              <a:ext uri="{FF2B5EF4-FFF2-40B4-BE49-F238E27FC236}">
                <a16:creationId xmlns:a16="http://schemas.microsoft.com/office/drawing/2014/main" id="{4EDA7B4C-F101-4676-76AE-D414768098A4}"/>
              </a:ext>
            </a:extLst>
          </p:cNvPr>
          <p:cNvSpPr txBox="1"/>
          <p:nvPr/>
        </p:nvSpPr>
        <p:spPr>
          <a:xfrm>
            <a:off x="8091054" y="4808736"/>
            <a:ext cx="3528291" cy="1200329"/>
          </a:xfrm>
          <a:prstGeom prst="rect">
            <a:avLst/>
          </a:prstGeom>
          <a:noFill/>
        </p:spPr>
        <p:txBody>
          <a:bodyPr wrap="square">
            <a:spAutoFit/>
          </a:bodyPr>
          <a:lstStyle/>
          <a:p>
            <a:pPr marL="0" marR="0">
              <a:spcBef>
                <a:spcPts val="0"/>
              </a:spcBef>
              <a:spcAft>
                <a:spcPts val="0"/>
              </a:spcAft>
            </a:pPr>
            <a:r>
              <a:rPr lang="en-US" sz="2400" dirty="0">
                <a:effectLst/>
                <a:latin typeface="Arial" panose="020B0604020202020204" pitchFamily="34" charset="0"/>
                <a:ea typeface="Calibri" panose="020F0502020204030204" pitchFamily="34" charset="0"/>
                <a:cs typeface="Arial" panose="020B0604020202020204" pitchFamily="34" charset="0"/>
              </a:rPr>
              <a:t>Is where you choose your visual and add fields to build.</a:t>
            </a:r>
          </a:p>
        </p:txBody>
      </p:sp>
      <p:pic>
        <p:nvPicPr>
          <p:cNvPr id="5" name="Picture 4">
            <a:extLst>
              <a:ext uri="{FF2B5EF4-FFF2-40B4-BE49-F238E27FC236}">
                <a16:creationId xmlns:a16="http://schemas.microsoft.com/office/drawing/2014/main" id="{B139B990-F033-9717-C976-E7B52191023F}"/>
              </a:ext>
            </a:extLst>
          </p:cNvPr>
          <p:cNvPicPr>
            <a:picLocks noChangeAspect="1"/>
          </p:cNvPicPr>
          <p:nvPr/>
        </p:nvPicPr>
        <p:blipFill>
          <a:blip r:embed="rId2"/>
          <a:stretch>
            <a:fillRect/>
          </a:stretch>
        </p:blipFill>
        <p:spPr>
          <a:xfrm>
            <a:off x="5712418" y="905164"/>
            <a:ext cx="1599091" cy="5219830"/>
          </a:xfrm>
          <a:prstGeom prst="rect">
            <a:avLst/>
          </a:prstGeom>
        </p:spPr>
      </p:pic>
    </p:spTree>
    <p:extLst>
      <p:ext uri="{BB962C8B-B14F-4D97-AF65-F5344CB8AC3E}">
        <p14:creationId xmlns:p14="http://schemas.microsoft.com/office/powerpoint/2010/main" val="20642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Introduction to the Report Editor</a:t>
            </a:r>
            <a:endParaRPr lang="en-US" sz="1600" dirty="0"/>
          </a:p>
        </p:txBody>
      </p:sp>
      <p:sp>
        <p:nvSpPr>
          <p:cNvPr id="6" name="TextBox 5">
            <a:extLst>
              <a:ext uri="{FF2B5EF4-FFF2-40B4-BE49-F238E27FC236}">
                <a16:creationId xmlns:a16="http://schemas.microsoft.com/office/drawing/2014/main" id="{015B87D1-3ABC-EE13-05A1-8FB7F4890F14}"/>
              </a:ext>
            </a:extLst>
          </p:cNvPr>
          <p:cNvSpPr txBox="1"/>
          <p:nvPr/>
        </p:nvSpPr>
        <p:spPr>
          <a:xfrm>
            <a:off x="273757" y="1017744"/>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Format pane</a:t>
            </a:r>
          </a:p>
        </p:txBody>
      </p:sp>
      <p:sp>
        <p:nvSpPr>
          <p:cNvPr id="7" name="TextBox 6">
            <a:extLst>
              <a:ext uri="{FF2B5EF4-FFF2-40B4-BE49-F238E27FC236}">
                <a16:creationId xmlns:a16="http://schemas.microsoft.com/office/drawing/2014/main" id="{4EDA7B4C-F101-4676-76AE-D414768098A4}"/>
              </a:ext>
            </a:extLst>
          </p:cNvPr>
          <p:cNvSpPr txBox="1"/>
          <p:nvPr/>
        </p:nvSpPr>
        <p:spPr>
          <a:xfrm>
            <a:off x="8091054" y="4808736"/>
            <a:ext cx="3528291" cy="1200329"/>
          </a:xfrm>
          <a:prstGeom prst="rect">
            <a:avLst/>
          </a:prstGeom>
          <a:noFill/>
        </p:spPr>
        <p:txBody>
          <a:bodyPr wrap="square">
            <a:spAutoFit/>
          </a:bodyPr>
          <a:lstStyle/>
          <a:p>
            <a:pPr marL="0" marR="0">
              <a:spcBef>
                <a:spcPts val="0"/>
              </a:spcBef>
              <a:spcAft>
                <a:spcPts val="0"/>
              </a:spcAft>
            </a:pPr>
            <a:r>
              <a:rPr lang="en-US" sz="2400" dirty="0">
                <a:effectLst/>
                <a:latin typeface="Arial" panose="020B0604020202020204" pitchFamily="34" charset="0"/>
                <a:ea typeface="Calibri" panose="020F0502020204030204" pitchFamily="34" charset="0"/>
                <a:cs typeface="Arial" panose="020B0604020202020204" pitchFamily="34" charset="0"/>
              </a:rPr>
              <a:t>It is where you format your visuals and set properties. </a:t>
            </a:r>
          </a:p>
        </p:txBody>
      </p:sp>
      <p:pic>
        <p:nvPicPr>
          <p:cNvPr id="3" name="Picture 2">
            <a:extLst>
              <a:ext uri="{FF2B5EF4-FFF2-40B4-BE49-F238E27FC236}">
                <a16:creationId xmlns:a16="http://schemas.microsoft.com/office/drawing/2014/main" id="{F7B3D575-3DE1-4A6A-7D81-93D92FECDEAB}"/>
              </a:ext>
            </a:extLst>
          </p:cNvPr>
          <p:cNvPicPr>
            <a:picLocks noChangeAspect="1"/>
          </p:cNvPicPr>
          <p:nvPr/>
        </p:nvPicPr>
        <p:blipFill>
          <a:blip r:embed="rId2"/>
          <a:stretch>
            <a:fillRect/>
          </a:stretch>
        </p:blipFill>
        <p:spPr>
          <a:xfrm>
            <a:off x="6192878" y="758488"/>
            <a:ext cx="1352526" cy="5250577"/>
          </a:xfrm>
          <a:prstGeom prst="rect">
            <a:avLst/>
          </a:prstGeom>
        </p:spPr>
      </p:pic>
    </p:spTree>
    <p:extLst>
      <p:ext uri="{BB962C8B-B14F-4D97-AF65-F5344CB8AC3E}">
        <p14:creationId xmlns:p14="http://schemas.microsoft.com/office/powerpoint/2010/main" val="409018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EFAB072-D6E7-9EBF-EFCD-214DEBF0407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Introduction to the Report Editor</a:t>
            </a:r>
            <a:endParaRPr lang="en-US" sz="1600" dirty="0"/>
          </a:p>
        </p:txBody>
      </p:sp>
      <p:sp>
        <p:nvSpPr>
          <p:cNvPr id="6" name="TextBox 5">
            <a:extLst>
              <a:ext uri="{FF2B5EF4-FFF2-40B4-BE49-F238E27FC236}">
                <a16:creationId xmlns:a16="http://schemas.microsoft.com/office/drawing/2014/main" id="{015B87D1-3ABC-EE13-05A1-8FB7F4890F14}"/>
              </a:ext>
            </a:extLst>
          </p:cNvPr>
          <p:cNvSpPr txBox="1"/>
          <p:nvPr/>
        </p:nvSpPr>
        <p:spPr>
          <a:xfrm>
            <a:off x="273757" y="1017744"/>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Filter pane</a:t>
            </a:r>
          </a:p>
        </p:txBody>
      </p:sp>
      <p:sp>
        <p:nvSpPr>
          <p:cNvPr id="7" name="TextBox 6">
            <a:extLst>
              <a:ext uri="{FF2B5EF4-FFF2-40B4-BE49-F238E27FC236}">
                <a16:creationId xmlns:a16="http://schemas.microsoft.com/office/drawing/2014/main" id="{4EDA7B4C-F101-4676-76AE-D414768098A4}"/>
              </a:ext>
            </a:extLst>
          </p:cNvPr>
          <p:cNvSpPr txBox="1"/>
          <p:nvPr/>
        </p:nvSpPr>
        <p:spPr>
          <a:xfrm>
            <a:off x="8192654" y="4466991"/>
            <a:ext cx="3528291" cy="1569660"/>
          </a:xfrm>
          <a:prstGeom prst="rect">
            <a:avLst/>
          </a:prstGeom>
          <a:noFill/>
        </p:spPr>
        <p:txBody>
          <a:bodyPr wrap="square">
            <a:spAutoFit/>
          </a:bodyPr>
          <a:lstStyle/>
          <a:p>
            <a:pPr marL="0" marR="0">
              <a:spcBef>
                <a:spcPts val="0"/>
              </a:spcBef>
              <a:spcAft>
                <a:spcPts val="0"/>
              </a:spcAft>
            </a:pPr>
            <a:r>
              <a:rPr lang="en-US" sz="2400" dirty="0">
                <a:effectLst/>
                <a:latin typeface="Arial" panose="020B0604020202020204" pitchFamily="34" charset="0"/>
                <a:ea typeface="Calibri" panose="020F0502020204030204" pitchFamily="34" charset="0"/>
                <a:cs typeface="Arial" panose="020B0604020202020204" pitchFamily="34" charset="0"/>
              </a:rPr>
              <a:t>It is where you can filter your Visual , Page or entire report to get specific data.</a:t>
            </a:r>
          </a:p>
        </p:txBody>
      </p:sp>
      <p:pic>
        <p:nvPicPr>
          <p:cNvPr id="5" name="Picture 4">
            <a:extLst>
              <a:ext uri="{FF2B5EF4-FFF2-40B4-BE49-F238E27FC236}">
                <a16:creationId xmlns:a16="http://schemas.microsoft.com/office/drawing/2014/main" id="{375A7437-7F51-147B-39A6-33E81270250E}"/>
              </a:ext>
            </a:extLst>
          </p:cNvPr>
          <p:cNvPicPr>
            <a:picLocks noChangeAspect="1"/>
          </p:cNvPicPr>
          <p:nvPr/>
        </p:nvPicPr>
        <p:blipFill>
          <a:blip r:embed="rId2"/>
          <a:stretch>
            <a:fillRect/>
          </a:stretch>
        </p:blipFill>
        <p:spPr>
          <a:xfrm>
            <a:off x="5492318" y="1017744"/>
            <a:ext cx="2038635" cy="4706007"/>
          </a:xfrm>
          <a:prstGeom prst="rect">
            <a:avLst/>
          </a:prstGeom>
        </p:spPr>
      </p:pic>
    </p:spTree>
    <p:extLst>
      <p:ext uri="{BB962C8B-B14F-4D97-AF65-F5344CB8AC3E}">
        <p14:creationId xmlns:p14="http://schemas.microsoft.com/office/powerpoint/2010/main" val="7871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7030A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3</a:t>
            </a: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1136466" y="2877748"/>
            <a:ext cx="6683589" cy="584775"/>
          </a:xfrm>
          <a:prstGeom prst="rect">
            <a:avLst/>
          </a:prstGeom>
          <a:noFill/>
        </p:spPr>
        <p:txBody>
          <a:bodyPr wrap="square" rtlCol="0">
            <a:spAutoFit/>
          </a:bodyPr>
          <a:lstStyle/>
          <a:p>
            <a:pPr lvl="0" algn="ctr">
              <a:defRPr/>
            </a:pP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Column  and Bar Charts</a:t>
            </a:r>
            <a:endPar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endParaRPr>
          </a:p>
        </p:txBody>
      </p:sp>
    </p:spTree>
    <p:extLst>
      <p:ext uri="{BB962C8B-B14F-4D97-AF65-F5344CB8AC3E}">
        <p14:creationId xmlns:p14="http://schemas.microsoft.com/office/powerpoint/2010/main" val="211263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5EBCE98A-5544-B67F-CB98-E38C7A51396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Bar and Column Charts </a:t>
            </a:r>
            <a:endParaRPr lang="en-US" sz="1600" dirty="0"/>
          </a:p>
        </p:txBody>
      </p:sp>
      <p:pic>
        <p:nvPicPr>
          <p:cNvPr id="4" name="Picture 3">
            <a:extLst>
              <a:ext uri="{FF2B5EF4-FFF2-40B4-BE49-F238E27FC236}">
                <a16:creationId xmlns:a16="http://schemas.microsoft.com/office/drawing/2014/main" id="{4840B3E9-1EE2-2457-48A9-9C1BFEA323A5}"/>
              </a:ext>
            </a:extLst>
          </p:cNvPr>
          <p:cNvPicPr>
            <a:picLocks noChangeAspect="1"/>
          </p:cNvPicPr>
          <p:nvPr/>
        </p:nvPicPr>
        <p:blipFill>
          <a:blip r:embed="rId2"/>
          <a:stretch>
            <a:fillRect/>
          </a:stretch>
        </p:blipFill>
        <p:spPr>
          <a:xfrm>
            <a:off x="1088860" y="1035978"/>
            <a:ext cx="5007140" cy="2802777"/>
          </a:xfrm>
          <a:prstGeom prst="rect">
            <a:avLst/>
          </a:prstGeom>
        </p:spPr>
      </p:pic>
      <p:pic>
        <p:nvPicPr>
          <p:cNvPr id="6" name="Picture 5">
            <a:extLst>
              <a:ext uri="{FF2B5EF4-FFF2-40B4-BE49-F238E27FC236}">
                <a16:creationId xmlns:a16="http://schemas.microsoft.com/office/drawing/2014/main" id="{DD6DF40B-5D78-756D-0C2D-CEC20DE99AAA}"/>
              </a:ext>
            </a:extLst>
          </p:cNvPr>
          <p:cNvPicPr>
            <a:picLocks noChangeAspect="1"/>
          </p:cNvPicPr>
          <p:nvPr/>
        </p:nvPicPr>
        <p:blipFill>
          <a:blip r:embed="rId3"/>
          <a:stretch>
            <a:fillRect/>
          </a:stretch>
        </p:blipFill>
        <p:spPr>
          <a:xfrm>
            <a:off x="6840747" y="1035978"/>
            <a:ext cx="3821502" cy="2723493"/>
          </a:xfrm>
          <a:prstGeom prst="rect">
            <a:avLst/>
          </a:prstGeom>
        </p:spPr>
      </p:pic>
      <p:sp>
        <p:nvSpPr>
          <p:cNvPr id="8" name="TextBox 7">
            <a:extLst>
              <a:ext uri="{FF2B5EF4-FFF2-40B4-BE49-F238E27FC236}">
                <a16:creationId xmlns:a16="http://schemas.microsoft.com/office/drawing/2014/main" id="{8D659577-8A70-CA29-C019-7453488B7B34}"/>
              </a:ext>
            </a:extLst>
          </p:cNvPr>
          <p:cNvSpPr txBox="1"/>
          <p:nvPr/>
        </p:nvSpPr>
        <p:spPr>
          <a:xfrm>
            <a:off x="2037990" y="4036961"/>
            <a:ext cx="8339587" cy="1938992"/>
          </a:xfrm>
          <a:prstGeom prst="rect">
            <a:avLst/>
          </a:prstGeom>
          <a:noFill/>
        </p:spPr>
        <p:txBody>
          <a:bodyPr wrap="square">
            <a:spAutoFit/>
          </a:bodyPr>
          <a:lstStyle/>
          <a:p>
            <a:pPr marL="342900" marR="0" lvl="0" indent="-342900" rtl="0">
              <a:spcBef>
                <a:spcPts val="0"/>
              </a:spcBef>
              <a:spcAft>
                <a:spcPts val="0"/>
              </a:spcAft>
              <a:buFont typeface="Symbol" panose="05050102010706020507" pitchFamily="18" charset="2"/>
              <a:buChar char=""/>
            </a:pPr>
            <a:r>
              <a:rPr lang="en-US" sz="2400" dirty="0">
                <a:effectLst/>
                <a:latin typeface="Arial" panose="020B0604020202020204" pitchFamily="34" charset="0"/>
                <a:ea typeface="Calibri" panose="020F0502020204030204" pitchFamily="34" charset="0"/>
                <a:cs typeface="Arial" panose="020B0604020202020204" pitchFamily="34" charset="0"/>
              </a:rPr>
              <a:t>Bar and column charts are popular types of visualizations to display data in a clear and organized way. </a:t>
            </a:r>
          </a:p>
          <a:p>
            <a:pPr marR="0" lvl="0" rtl="0">
              <a:spcBef>
                <a:spcPts val="0"/>
              </a:spcBef>
              <a:spcAft>
                <a:spcPts val="0"/>
              </a:spcAft>
            </a:pP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US" sz="2400" dirty="0">
                <a:effectLst/>
                <a:latin typeface="Arial" panose="020B0604020202020204" pitchFamily="34" charset="0"/>
                <a:ea typeface="Calibri" panose="020F0502020204030204" pitchFamily="34" charset="0"/>
                <a:cs typeface="Arial" panose="020B0604020202020204" pitchFamily="34" charset="0"/>
              </a:rPr>
              <a:t>They are beneficial for showcasing categorical data or data that can be organized into distinct groups. </a:t>
            </a:r>
          </a:p>
        </p:txBody>
      </p:sp>
    </p:spTree>
    <p:extLst>
      <p:ext uri="{BB962C8B-B14F-4D97-AF65-F5344CB8AC3E}">
        <p14:creationId xmlns:p14="http://schemas.microsoft.com/office/powerpoint/2010/main" val="99910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5EBCE98A-5544-B67F-CB98-E38C7A51396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Bar and Column Charts </a:t>
            </a:r>
            <a:endParaRPr lang="en-US" sz="1600" dirty="0"/>
          </a:p>
        </p:txBody>
      </p:sp>
      <p:pic>
        <p:nvPicPr>
          <p:cNvPr id="4" name="Picture 3">
            <a:extLst>
              <a:ext uri="{FF2B5EF4-FFF2-40B4-BE49-F238E27FC236}">
                <a16:creationId xmlns:a16="http://schemas.microsoft.com/office/drawing/2014/main" id="{4840B3E9-1EE2-2457-48A9-9C1BFEA323A5}"/>
              </a:ext>
            </a:extLst>
          </p:cNvPr>
          <p:cNvPicPr>
            <a:picLocks noChangeAspect="1"/>
          </p:cNvPicPr>
          <p:nvPr/>
        </p:nvPicPr>
        <p:blipFill>
          <a:blip r:embed="rId2"/>
          <a:stretch>
            <a:fillRect/>
          </a:stretch>
        </p:blipFill>
        <p:spPr>
          <a:xfrm>
            <a:off x="1088860" y="1035978"/>
            <a:ext cx="5007140" cy="2802777"/>
          </a:xfrm>
          <a:prstGeom prst="rect">
            <a:avLst/>
          </a:prstGeom>
        </p:spPr>
      </p:pic>
      <p:pic>
        <p:nvPicPr>
          <p:cNvPr id="6" name="Picture 5">
            <a:extLst>
              <a:ext uri="{FF2B5EF4-FFF2-40B4-BE49-F238E27FC236}">
                <a16:creationId xmlns:a16="http://schemas.microsoft.com/office/drawing/2014/main" id="{DD6DF40B-5D78-756D-0C2D-CEC20DE99AAA}"/>
              </a:ext>
            </a:extLst>
          </p:cNvPr>
          <p:cNvPicPr>
            <a:picLocks noChangeAspect="1"/>
          </p:cNvPicPr>
          <p:nvPr/>
        </p:nvPicPr>
        <p:blipFill>
          <a:blip r:embed="rId3"/>
          <a:stretch>
            <a:fillRect/>
          </a:stretch>
        </p:blipFill>
        <p:spPr>
          <a:xfrm>
            <a:off x="6840747" y="1035978"/>
            <a:ext cx="3821502" cy="2723493"/>
          </a:xfrm>
          <a:prstGeom prst="rect">
            <a:avLst/>
          </a:prstGeom>
        </p:spPr>
      </p:pic>
      <p:sp>
        <p:nvSpPr>
          <p:cNvPr id="8" name="TextBox 7">
            <a:extLst>
              <a:ext uri="{FF2B5EF4-FFF2-40B4-BE49-F238E27FC236}">
                <a16:creationId xmlns:a16="http://schemas.microsoft.com/office/drawing/2014/main" id="{8D659577-8A70-CA29-C019-7453488B7B34}"/>
              </a:ext>
            </a:extLst>
          </p:cNvPr>
          <p:cNvSpPr txBox="1"/>
          <p:nvPr/>
        </p:nvSpPr>
        <p:spPr>
          <a:xfrm>
            <a:off x="1926206" y="4261449"/>
            <a:ext cx="8339587" cy="830997"/>
          </a:xfrm>
          <a:prstGeom prst="rect">
            <a:avLst/>
          </a:prstGeom>
          <a:noFill/>
        </p:spPr>
        <p:txBody>
          <a:bodyPr wrap="square">
            <a:spAutoFit/>
          </a:bodyPr>
          <a:lstStyle/>
          <a:p>
            <a:pPr marL="342900" lvl="0" indent="-342900">
              <a:buFont typeface="Arial" panose="020B0604020202020204" pitchFamily="34" charset="0"/>
              <a:buChar char="•"/>
            </a:pPr>
            <a:r>
              <a:rPr lang="en-US" sz="2400" dirty="0">
                <a:latin typeface="Arial" panose="020B0604020202020204" pitchFamily="34" charset="0"/>
                <a:ea typeface="Calibri" panose="020F0502020204030204" pitchFamily="34" charset="0"/>
                <a:cs typeface="Arial" panose="020B0604020202020204" pitchFamily="34" charset="0"/>
              </a:rPr>
              <a:t>Bar charts display data horizontally, whereas column charts display data vertically. </a:t>
            </a:r>
          </a:p>
        </p:txBody>
      </p:sp>
    </p:spTree>
    <p:extLst>
      <p:ext uri="{BB962C8B-B14F-4D97-AF65-F5344CB8AC3E}">
        <p14:creationId xmlns:p14="http://schemas.microsoft.com/office/powerpoint/2010/main" val="69617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00206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1</a:t>
            </a: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1136466" y="2877748"/>
            <a:ext cx="6683589" cy="584775"/>
          </a:xfrm>
          <a:prstGeom prst="rect">
            <a:avLst/>
          </a:prstGeom>
          <a:noFill/>
        </p:spPr>
        <p:txBody>
          <a:bodyPr wrap="square" rtlCol="0">
            <a:spAutoFit/>
          </a:bodyPr>
          <a:lstStyle/>
          <a:p>
            <a:pPr lvl="0" algn="ctr">
              <a:defRPr/>
            </a:pP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What are visualizations? </a:t>
            </a:r>
            <a:endPar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endParaRPr>
          </a:p>
        </p:txBody>
      </p:sp>
    </p:spTree>
    <p:extLst>
      <p:ext uri="{BB962C8B-B14F-4D97-AF65-F5344CB8AC3E}">
        <p14:creationId xmlns:p14="http://schemas.microsoft.com/office/powerpoint/2010/main" val="83624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5EBCE98A-5544-B67F-CB98-E38C7A51396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Bar and Column Charts </a:t>
            </a:r>
            <a:endParaRPr lang="en-US" sz="1600" dirty="0"/>
          </a:p>
        </p:txBody>
      </p:sp>
      <p:pic>
        <p:nvPicPr>
          <p:cNvPr id="5" name="Picture 4">
            <a:extLst>
              <a:ext uri="{FF2B5EF4-FFF2-40B4-BE49-F238E27FC236}">
                <a16:creationId xmlns:a16="http://schemas.microsoft.com/office/drawing/2014/main" id="{29F934C1-01A6-B843-E170-2FF7EB7C01FD}"/>
              </a:ext>
            </a:extLst>
          </p:cNvPr>
          <p:cNvPicPr>
            <a:picLocks noChangeAspect="1"/>
          </p:cNvPicPr>
          <p:nvPr/>
        </p:nvPicPr>
        <p:blipFill>
          <a:blip r:embed="rId2"/>
          <a:stretch>
            <a:fillRect/>
          </a:stretch>
        </p:blipFill>
        <p:spPr>
          <a:xfrm>
            <a:off x="2099139" y="948618"/>
            <a:ext cx="7993722" cy="3188631"/>
          </a:xfrm>
          <a:prstGeom prst="rect">
            <a:avLst/>
          </a:prstGeom>
        </p:spPr>
      </p:pic>
      <p:sp>
        <p:nvSpPr>
          <p:cNvPr id="7" name="TextBox 6">
            <a:extLst>
              <a:ext uri="{FF2B5EF4-FFF2-40B4-BE49-F238E27FC236}">
                <a16:creationId xmlns:a16="http://schemas.microsoft.com/office/drawing/2014/main" id="{64F39532-7C98-FD42-82D0-6A63F26D1E75}"/>
              </a:ext>
            </a:extLst>
          </p:cNvPr>
          <p:cNvSpPr txBox="1"/>
          <p:nvPr/>
        </p:nvSpPr>
        <p:spPr>
          <a:xfrm>
            <a:off x="2055243" y="3838755"/>
            <a:ext cx="8339587" cy="1569660"/>
          </a:xfrm>
          <a:prstGeom prst="rect">
            <a:avLst/>
          </a:prstGeom>
          <a:noFill/>
        </p:spPr>
        <p:txBody>
          <a:bodyPr wrap="square">
            <a:spAutoFit/>
          </a:bodyPr>
          <a:lstStyle/>
          <a:p>
            <a:pPr lvl="0"/>
            <a:endParaRPr lang="en-US" sz="2400" dirty="0">
              <a:latin typeface="Arial" panose="020B0604020202020204" pitchFamily="34" charset="0"/>
              <a:ea typeface="Calibri" panose="020F0502020204030204" pitchFamily="34" charset="0"/>
              <a:cs typeface="Arial" panose="020B0604020202020204" pitchFamily="34" charset="0"/>
            </a:endParaRPr>
          </a:p>
          <a:p>
            <a:pPr marL="342900" lvl="0" indent="-342900">
              <a:buFont typeface="Arial" panose="020B0604020202020204" pitchFamily="34" charset="0"/>
              <a:buChar char="•"/>
            </a:pPr>
            <a:r>
              <a:rPr lang="en-US" sz="2400" dirty="0">
                <a:latin typeface="Arial" panose="020B0604020202020204" pitchFamily="34" charset="0"/>
                <a:ea typeface="Calibri" panose="020F0502020204030204" pitchFamily="34" charset="0"/>
                <a:cs typeface="Arial" panose="020B0604020202020204" pitchFamily="34" charset="0"/>
              </a:rPr>
              <a:t>The simplicity and intuitive nature of bar and column charts make them effective tools for presenting data and identifying patterns or trends over time. </a:t>
            </a:r>
          </a:p>
        </p:txBody>
      </p:sp>
    </p:spTree>
    <p:extLst>
      <p:ext uri="{BB962C8B-B14F-4D97-AF65-F5344CB8AC3E}">
        <p14:creationId xmlns:p14="http://schemas.microsoft.com/office/powerpoint/2010/main" val="110939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5EBCE98A-5544-B67F-CB98-E38C7A51396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6 Types of Bar and Column Charts </a:t>
            </a:r>
            <a:endParaRPr lang="en-US" sz="1600" dirty="0"/>
          </a:p>
        </p:txBody>
      </p:sp>
      <p:pic>
        <p:nvPicPr>
          <p:cNvPr id="4" name="Picture 3">
            <a:extLst>
              <a:ext uri="{FF2B5EF4-FFF2-40B4-BE49-F238E27FC236}">
                <a16:creationId xmlns:a16="http://schemas.microsoft.com/office/drawing/2014/main" id="{41622DC9-CB8F-9258-2D71-006A45315C0D}"/>
              </a:ext>
            </a:extLst>
          </p:cNvPr>
          <p:cNvPicPr>
            <a:picLocks noChangeAspect="1"/>
          </p:cNvPicPr>
          <p:nvPr/>
        </p:nvPicPr>
        <p:blipFill>
          <a:blip r:embed="rId2"/>
          <a:stretch>
            <a:fillRect/>
          </a:stretch>
        </p:blipFill>
        <p:spPr>
          <a:xfrm>
            <a:off x="8315297" y="836886"/>
            <a:ext cx="3390748" cy="1647482"/>
          </a:xfrm>
          <a:prstGeom prst="rect">
            <a:avLst/>
          </a:prstGeom>
        </p:spPr>
      </p:pic>
      <p:pic>
        <p:nvPicPr>
          <p:cNvPr id="5" name="Picture 4">
            <a:extLst>
              <a:ext uri="{FF2B5EF4-FFF2-40B4-BE49-F238E27FC236}">
                <a16:creationId xmlns:a16="http://schemas.microsoft.com/office/drawing/2014/main" id="{B6824E93-3F9E-D622-616C-218BDAA42977}"/>
              </a:ext>
            </a:extLst>
          </p:cNvPr>
          <p:cNvPicPr>
            <a:picLocks noChangeAspect="1"/>
          </p:cNvPicPr>
          <p:nvPr/>
        </p:nvPicPr>
        <p:blipFill>
          <a:blip r:embed="rId3"/>
          <a:stretch>
            <a:fillRect/>
          </a:stretch>
        </p:blipFill>
        <p:spPr>
          <a:xfrm>
            <a:off x="1741877" y="932598"/>
            <a:ext cx="3329796" cy="2293859"/>
          </a:xfrm>
          <a:prstGeom prst="rect">
            <a:avLst/>
          </a:prstGeom>
        </p:spPr>
      </p:pic>
      <p:pic>
        <p:nvPicPr>
          <p:cNvPr id="7" name="Picture 6">
            <a:extLst>
              <a:ext uri="{FF2B5EF4-FFF2-40B4-BE49-F238E27FC236}">
                <a16:creationId xmlns:a16="http://schemas.microsoft.com/office/drawing/2014/main" id="{14474FD1-B03B-E2D1-91B5-40B9E9464745}"/>
              </a:ext>
            </a:extLst>
          </p:cNvPr>
          <p:cNvPicPr>
            <a:picLocks noChangeAspect="1"/>
          </p:cNvPicPr>
          <p:nvPr/>
        </p:nvPicPr>
        <p:blipFill>
          <a:blip r:embed="rId4"/>
          <a:stretch>
            <a:fillRect/>
          </a:stretch>
        </p:blipFill>
        <p:spPr>
          <a:xfrm>
            <a:off x="1741877" y="3485557"/>
            <a:ext cx="3528864" cy="2433208"/>
          </a:xfrm>
          <a:prstGeom prst="rect">
            <a:avLst/>
          </a:prstGeom>
        </p:spPr>
      </p:pic>
      <p:pic>
        <p:nvPicPr>
          <p:cNvPr id="9" name="Picture 8">
            <a:extLst>
              <a:ext uri="{FF2B5EF4-FFF2-40B4-BE49-F238E27FC236}">
                <a16:creationId xmlns:a16="http://schemas.microsoft.com/office/drawing/2014/main" id="{79B04ADE-DF7A-992A-5BC2-7FD01ACBBEB9}"/>
              </a:ext>
            </a:extLst>
          </p:cNvPr>
          <p:cNvPicPr>
            <a:picLocks noChangeAspect="1"/>
          </p:cNvPicPr>
          <p:nvPr/>
        </p:nvPicPr>
        <p:blipFill>
          <a:blip r:embed="rId5"/>
          <a:stretch>
            <a:fillRect/>
          </a:stretch>
        </p:blipFill>
        <p:spPr>
          <a:xfrm>
            <a:off x="6246278" y="3324256"/>
            <a:ext cx="3528864" cy="2452081"/>
          </a:xfrm>
          <a:prstGeom prst="rect">
            <a:avLst/>
          </a:prstGeom>
        </p:spPr>
      </p:pic>
      <p:sp>
        <p:nvSpPr>
          <p:cNvPr id="11" name="Rectangle 10">
            <a:extLst>
              <a:ext uri="{FF2B5EF4-FFF2-40B4-BE49-F238E27FC236}">
                <a16:creationId xmlns:a16="http://schemas.microsoft.com/office/drawing/2014/main" id="{6C8B7126-EC0B-C040-2C83-000297CEC817}"/>
              </a:ext>
            </a:extLst>
          </p:cNvPr>
          <p:cNvSpPr/>
          <p:nvPr/>
        </p:nvSpPr>
        <p:spPr>
          <a:xfrm>
            <a:off x="640376" y="1696640"/>
            <a:ext cx="1996059" cy="646331"/>
          </a:xfrm>
          <a:prstGeom prst="rect">
            <a:avLst/>
          </a:prstGeom>
          <a:noFill/>
        </p:spPr>
        <p:txBody>
          <a:bodyPr wrap="none" lIns="91440" tIns="45720" rIns="91440" bIns="45720">
            <a:spAutoFit/>
          </a:bodyPr>
          <a:lstStyle/>
          <a:p>
            <a:pPr algn="ctr"/>
            <a:r>
              <a:rPr lang="en-US" sz="3600" b="1" dirty="0">
                <a:ln w="0"/>
                <a:solidFill>
                  <a:srgbClr val="FF0000"/>
                </a:solidFill>
                <a:effectLst>
                  <a:outerShdw blurRad="38100" dist="19050" dir="2700000" algn="tl" rotWithShape="0">
                    <a:schemeClr val="dk1">
                      <a:alpha val="40000"/>
                    </a:schemeClr>
                  </a:outerShdw>
                </a:effectLst>
              </a:rPr>
              <a:t>Clustered</a:t>
            </a:r>
            <a:endParaRPr lang="en-US" sz="3600" b="1" cap="none" spc="0" dirty="0">
              <a:ln w="0"/>
              <a:solidFill>
                <a:srgbClr val="FF0000"/>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B661BB6D-05A1-7911-0B43-FEC48E4BE4E7}"/>
              </a:ext>
            </a:extLst>
          </p:cNvPr>
          <p:cNvSpPr/>
          <p:nvPr/>
        </p:nvSpPr>
        <p:spPr>
          <a:xfrm>
            <a:off x="907096" y="4290315"/>
            <a:ext cx="1669561" cy="646331"/>
          </a:xfrm>
          <a:prstGeom prst="rect">
            <a:avLst/>
          </a:prstGeom>
          <a:noFill/>
        </p:spPr>
        <p:txBody>
          <a:bodyPr wrap="none" lIns="91440" tIns="45720" rIns="91440" bIns="45720">
            <a:spAutoFit/>
          </a:bodyPr>
          <a:lstStyle/>
          <a:p>
            <a:pPr algn="ctr"/>
            <a:r>
              <a:rPr lang="en-US" sz="3600" b="1" dirty="0">
                <a:ln w="0"/>
                <a:solidFill>
                  <a:srgbClr val="FF0000"/>
                </a:solidFill>
                <a:effectLst>
                  <a:outerShdw blurRad="38100" dist="19050" dir="2700000" algn="tl" rotWithShape="0">
                    <a:schemeClr val="dk1">
                      <a:alpha val="40000"/>
                    </a:schemeClr>
                  </a:outerShdw>
                </a:effectLst>
              </a:rPr>
              <a:t>Stacked</a:t>
            </a:r>
            <a:endParaRPr lang="en-US" sz="3600" b="1" cap="none" spc="0" dirty="0">
              <a:ln w="0"/>
              <a:solidFill>
                <a:srgbClr val="FF0000"/>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A72AA907-371B-A7ED-8872-FF09B89B543A}"/>
              </a:ext>
            </a:extLst>
          </p:cNvPr>
          <p:cNvSpPr/>
          <p:nvPr/>
        </p:nvSpPr>
        <p:spPr>
          <a:xfrm>
            <a:off x="9146586" y="4971192"/>
            <a:ext cx="2812501" cy="646331"/>
          </a:xfrm>
          <a:prstGeom prst="rect">
            <a:avLst/>
          </a:prstGeom>
          <a:noFill/>
        </p:spPr>
        <p:txBody>
          <a:bodyPr wrap="none" lIns="91440" tIns="45720" rIns="91440" bIns="45720">
            <a:spAutoFit/>
          </a:bodyPr>
          <a:lstStyle/>
          <a:p>
            <a:pPr algn="ctr"/>
            <a:r>
              <a:rPr lang="en-US" sz="3600" b="1" dirty="0">
                <a:ln w="0"/>
                <a:solidFill>
                  <a:srgbClr val="FF0000"/>
                </a:solidFill>
                <a:effectLst>
                  <a:outerShdw blurRad="38100" dist="19050" dir="2700000" algn="tl" rotWithShape="0">
                    <a:schemeClr val="dk1">
                      <a:alpha val="40000"/>
                    </a:schemeClr>
                  </a:outerShdw>
                </a:effectLst>
              </a:rPr>
              <a:t>100% Stacked</a:t>
            </a:r>
            <a:endParaRPr lang="en-US" sz="3600" b="1"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2777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5EBCE98A-5544-B67F-CB98-E38C7A51396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6 Types of Bar and Column Charts </a:t>
            </a:r>
            <a:endParaRPr lang="en-US" sz="1600" dirty="0"/>
          </a:p>
        </p:txBody>
      </p:sp>
      <p:pic>
        <p:nvPicPr>
          <p:cNvPr id="4" name="Picture 3">
            <a:extLst>
              <a:ext uri="{FF2B5EF4-FFF2-40B4-BE49-F238E27FC236}">
                <a16:creationId xmlns:a16="http://schemas.microsoft.com/office/drawing/2014/main" id="{41622DC9-CB8F-9258-2D71-006A45315C0D}"/>
              </a:ext>
            </a:extLst>
          </p:cNvPr>
          <p:cNvPicPr>
            <a:picLocks noChangeAspect="1"/>
          </p:cNvPicPr>
          <p:nvPr/>
        </p:nvPicPr>
        <p:blipFill>
          <a:blip r:embed="rId2"/>
          <a:stretch>
            <a:fillRect/>
          </a:stretch>
        </p:blipFill>
        <p:spPr>
          <a:xfrm>
            <a:off x="8315297" y="836886"/>
            <a:ext cx="3390748" cy="1647482"/>
          </a:xfrm>
          <a:prstGeom prst="rect">
            <a:avLst/>
          </a:prstGeom>
        </p:spPr>
      </p:pic>
      <p:pic>
        <p:nvPicPr>
          <p:cNvPr id="10" name="Picture 9">
            <a:extLst>
              <a:ext uri="{FF2B5EF4-FFF2-40B4-BE49-F238E27FC236}">
                <a16:creationId xmlns:a16="http://schemas.microsoft.com/office/drawing/2014/main" id="{B552E52E-0927-72F1-A8B2-0E6C2F6F295C}"/>
              </a:ext>
            </a:extLst>
          </p:cNvPr>
          <p:cNvPicPr>
            <a:picLocks noChangeAspect="1"/>
          </p:cNvPicPr>
          <p:nvPr/>
        </p:nvPicPr>
        <p:blipFill>
          <a:blip r:embed="rId3"/>
          <a:stretch>
            <a:fillRect/>
          </a:stretch>
        </p:blipFill>
        <p:spPr>
          <a:xfrm>
            <a:off x="1276712" y="836886"/>
            <a:ext cx="3700730" cy="2199170"/>
          </a:xfrm>
          <a:prstGeom prst="rect">
            <a:avLst/>
          </a:prstGeom>
        </p:spPr>
      </p:pic>
      <p:pic>
        <p:nvPicPr>
          <p:cNvPr id="12" name="Picture 11">
            <a:extLst>
              <a:ext uri="{FF2B5EF4-FFF2-40B4-BE49-F238E27FC236}">
                <a16:creationId xmlns:a16="http://schemas.microsoft.com/office/drawing/2014/main" id="{632418A3-DE1C-4E95-0BF5-C33A6BA30139}"/>
              </a:ext>
            </a:extLst>
          </p:cNvPr>
          <p:cNvPicPr>
            <a:picLocks noChangeAspect="1"/>
          </p:cNvPicPr>
          <p:nvPr/>
        </p:nvPicPr>
        <p:blipFill>
          <a:blip r:embed="rId4"/>
          <a:stretch>
            <a:fillRect/>
          </a:stretch>
        </p:blipFill>
        <p:spPr>
          <a:xfrm>
            <a:off x="1354350" y="3266624"/>
            <a:ext cx="4028533" cy="2362667"/>
          </a:xfrm>
          <a:prstGeom prst="rect">
            <a:avLst/>
          </a:prstGeom>
        </p:spPr>
      </p:pic>
      <p:pic>
        <p:nvPicPr>
          <p:cNvPr id="14" name="Picture 13">
            <a:extLst>
              <a:ext uri="{FF2B5EF4-FFF2-40B4-BE49-F238E27FC236}">
                <a16:creationId xmlns:a16="http://schemas.microsoft.com/office/drawing/2014/main" id="{A709E83E-2E04-7688-B967-CADC13813431}"/>
              </a:ext>
            </a:extLst>
          </p:cNvPr>
          <p:cNvPicPr>
            <a:picLocks noChangeAspect="1"/>
          </p:cNvPicPr>
          <p:nvPr/>
        </p:nvPicPr>
        <p:blipFill>
          <a:blip r:embed="rId5"/>
          <a:stretch>
            <a:fillRect/>
          </a:stretch>
        </p:blipFill>
        <p:spPr>
          <a:xfrm>
            <a:off x="7099540" y="3183038"/>
            <a:ext cx="3738110" cy="2210249"/>
          </a:xfrm>
          <a:prstGeom prst="rect">
            <a:avLst/>
          </a:prstGeom>
        </p:spPr>
      </p:pic>
      <p:sp>
        <p:nvSpPr>
          <p:cNvPr id="15" name="Rectangle 14">
            <a:extLst>
              <a:ext uri="{FF2B5EF4-FFF2-40B4-BE49-F238E27FC236}">
                <a16:creationId xmlns:a16="http://schemas.microsoft.com/office/drawing/2014/main" id="{1D533000-C9E9-6743-7DEE-E6E05BA11203}"/>
              </a:ext>
            </a:extLst>
          </p:cNvPr>
          <p:cNvSpPr/>
          <p:nvPr/>
        </p:nvSpPr>
        <p:spPr>
          <a:xfrm>
            <a:off x="3754511" y="2084828"/>
            <a:ext cx="1996059" cy="646331"/>
          </a:xfrm>
          <a:prstGeom prst="rect">
            <a:avLst/>
          </a:prstGeom>
          <a:noFill/>
        </p:spPr>
        <p:txBody>
          <a:bodyPr wrap="none" lIns="91440" tIns="45720" rIns="91440" bIns="45720">
            <a:spAutoFit/>
          </a:bodyPr>
          <a:lstStyle/>
          <a:p>
            <a:pPr algn="ctr"/>
            <a:r>
              <a:rPr lang="en-US" sz="3600" b="1" dirty="0">
                <a:ln w="0"/>
                <a:solidFill>
                  <a:srgbClr val="FF0000"/>
                </a:solidFill>
                <a:effectLst>
                  <a:outerShdw blurRad="38100" dist="19050" dir="2700000" algn="tl" rotWithShape="0">
                    <a:schemeClr val="dk1">
                      <a:alpha val="40000"/>
                    </a:schemeClr>
                  </a:outerShdw>
                </a:effectLst>
              </a:rPr>
              <a:t>Clustered</a:t>
            </a:r>
            <a:endParaRPr lang="en-US" sz="3600" b="1" cap="none" spc="0" dirty="0">
              <a:ln w="0"/>
              <a:solidFill>
                <a:srgbClr val="FF0000"/>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1955F16E-575D-45F0-A4E9-FA0CB19FA11F}"/>
              </a:ext>
            </a:extLst>
          </p:cNvPr>
          <p:cNvSpPr/>
          <p:nvPr/>
        </p:nvSpPr>
        <p:spPr>
          <a:xfrm>
            <a:off x="3581285" y="3571521"/>
            <a:ext cx="1669561" cy="646331"/>
          </a:xfrm>
          <a:prstGeom prst="rect">
            <a:avLst/>
          </a:prstGeom>
          <a:noFill/>
        </p:spPr>
        <p:txBody>
          <a:bodyPr wrap="none" lIns="91440" tIns="45720" rIns="91440" bIns="45720">
            <a:spAutoFit/>
          </a:bodyPr>
          <a:lstStyle/>
          <a:p>
            <a:pPr algn="ctr"/>
            <a:r>
              <a:rPr lang="en-US" sz="3600" b="1" dirty="0">
                <a:ln w="0"/>
                <a:solidFill>
                  <a:srgbClr val="FF0000"/>
                </a:solidFill>
                <a:effectLst>
                  <a:outerShdw blurRad="38100" dist="19050" dir="2700000" algn="tl" rotWithShape="0">
                    <a:schemeClr val="dk1">
                      <a:alpha val="40000"/>
                    </a:schemeClr>
                  </a:outerShdw>
                </a:effectLst>
              </a:rPr>
              <a:t>Stacked</a:t>
            </a:r>
            <a:endParaRPr lang="en-US" sz="3600" b="1" cap="none" spc="0" dirty="0">
              <a:ln w="0"/>
              <a:solidFill>
                <a:srgbClr val="FF0000"/>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CBBF88F8-CB17-3BCC-13A4-F3BFF99CC740}"/>
              </a:ext>
            </a:extLst>
          </p:cNvPr>
          <p:cNvSpPr/>
          <p:nvPr/>
        </p:nvSpPr>
        <p:spPr>
          <a:xfrm>
            <a:off x="9146586" y="4971192"/>
            <a:ext cx="2812501" cy="646331"/>
          </a:xfrm>
          <a:prstGeom prst="rect">
            <a:avLst/>
          </a:prstGeom>
          <a:noFill/>
        </p:spPr>
        <p:txBody>
          <a:bodyPr wrap="none" lIns="91440" tIns="45720" rIns="91440" bIns="45720">
            <a:spAutoFit/>
          </a:bodyPr>
          <a:lstStyle/>
          <a:p>
            <a:pPr algn="ctr"/>
            <a:r>
              <a:rPr lang="en-US" sz="3600" b="1" dirty="0">
                <a:ln w="0"/>
                <a:solidFill>
                  <a:srgbClr val="FF0000"/>
                </a:solidFill>
                <a:effectLst>
                  <a:outerShdw blurRad="38100" dist="19050" dir="2700000" algn="tl" rotWithShape="0">
                    <a:schemeClr val="dk1">
                      <a:alpha val="40000"/>
                    </a:schemeClr>
                  </a:outerShdw>
                </a:effectLst>
              </a:rPr>
              <a:t>100% Stacked</a:t>
            </a:r>
            <a:endParaRPr lang="en-US" sz="3600" b="1"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12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5EBCE98A-5544-B67F-CB98-E38C7A51396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4  essential field wells in Column and Bar Charts:</a:t>
            </a:r>
            <a:endParaRPr lang="en-US" sz="1600" dirty="0"/>
          </a:p>
        </p:txBody>
      </p:sp>
      <p:pic>
        <p:nvPicPr>
          <p:cNvPr id="9" name="Picture 8">
            <a:extLst>
              <a:ext uri="{FF2B5EF4-FFF2-40B4-BE49-F238E27FC236}">
                <a16:creationId xmlns:a16="http://schemas.microsoft.com/office/drawing/2014/main" id="{09935E5A-6302-9EFA-4133-887F205D3344}"/>
              </a:ext>
            </a:extLst>
          </p:cNvPr>
          <p:cNvPicPr>
            <a:picLocks noChangeAspect="1"/>
          </p:cNvPicPr>
          <p:nvPr/>
        </p:nvPicPr>
        <p:blipFill>
          <a:blip r:embed="rId2"/>
          <a:stretch>
            <a:fillRect/>
          </a:stretch>
        </p:blipFill>
        <p:spPr>
          <a:xfrm>
            <a:off x="484657" y="914399"/>
            <a:ext cx="6305426" cy="4259055"/>
          </a:xfrm>
          <a:prstGeom prst="rect">
            <a:avLst/>
          </a:prstGeom>
        </p:spPr>
      </p:pic>
      <p:pic>
        <p:nvPicPr>
          <p:cNvPr id="11" name="Picture 10">
            <a:extLst>
              <a:ext uri="{FF2B5EF4-FFF2-40B4-BE49-F238E27FC236}">
                <a16:creationId xmlns:a16="http://schemas.microsoft.com/office/drawing/2014/main" id="{6FE3DDA7-EA80-C7B7-7E7F-A7F396850D27}"/>
              </a:ext>
            </a:extLst>
          </p:cNvPr>
          <p:cNvPicPr>
            <a:picLocks noChangeAspect="1"/>
          </p:cNvPicPr>
          <p:nvPr/>
        </p:nvPicPr>
        <p:blipFill>
          <a:blip r:embed="rId3"/>
          <a:stretch>
            <a:fillRect/>
          </a:stretch>
        </p:blipFill>
        <p:spPr>
          <a:xfrm>
            <a:off x="7956896" y="1055626"/>
            <a:ext cx="2333951" cy="4315427"/>
          </a:xfrm>
          <a:prstGeom prst="rect">
            <a:avLst/>
          </a:prstGeom>
        </p:spPr>
      </p:pic>
    </p:spTree>
    <p:extLst>
      <p:ext uri="{BB962C8B-B14F-4D97-AF65-F5344CB8AC3E}">
        <p14:creationId xmlns:p14="http://schemas.microsoft.com/office/powerpoint/2010/main" val="190900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5EBCE98A-5544-B67F-CB98-E38C7A51396A}"/>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4  essential field wells in Column and Bar Charts:</a:t>
            </a:r>
            <a:endParaRPr lang="en-US" sz="1600" dirty="0"/>
          </a:p>
        </p:txBody>
      </p:sp>
      <p:pic>
        <p:nvPicPr>
          <p:cNvPr id="4" name="Picture 3">
            <a:extLst>
              <a:ext uri="{FF2B5EF4-FFF2-40B4-BE49-F238E27FC236}">
                <a16:creationId xmlns:a16="http://schemas.microsoft.com/office/drawing/2014/main" id="{7E42016C-5A81-0857-D8E5-5886B4BAD30E}"/>
              </a:ext>
            </a:extLst>
          </p:cNvPr>
          <p:cNvPicPr>
            <a:picLocks noChangeAspect="1"/>
          </p:cNvPicPr>
          <p:nvPr/>
        </p:nvPicPr>
        <p:blipFill>
          <a:blip r:embed="rId2"/>
          <a:stretch>
            <a:fillRect/>
          </a:stretch>
        </p:blipFill>
        <p:spPr>
          <a:xfrm>
            <a:off x="1091469" y="1199073"/>
            <a:ext cx="5951750" cy="3985972"/>
          </a:xfrm>
          <a:prstGeom prst="rect">
            <a:avLst/>
          </a:prstGeom>
        </p:spPr>
      </p:pic>
      <p:pic>
        <p:nvPicPr>
          <p:cNvPr id="6" name="Picture 5">
            <a:extLst>
              <a:ext uri="{FF2B5EF4-FFF2-40B4-BE49-F238E27FC236}">
                <a16:creationId xmlns:a16="http://schemas.microsoft.com/office/drawing/2014/main" id="{BAF4E210-D497-B93C-7DC2-479AD0471B5A}"/>
              </a:ext>
            </a:extLst>
          </p:cNvPr>
          <p:cNvPicPr>
            <a:picLocks noChangeAspect="1"/>
          </p:cNvPicPr>
          <p:nvPr/>
        </p:nvPicPr>
        <p:blipFill>
          <a:blip r:embed="rId3"/>
          <a:stretch>
            <a:fillRect/>
          </a:stretch>
        </p:blipFill>
        <p:spPr>
          <a:xfrm>
            <a:off x="8382289" y="1128501"/>
            <a:ext cx="2276793" cy="4324954"/>
          </a:xfrm>
          <a:prstGeom prst="rect">
            <a:avLst/>
          </a:prstGeom>
        </p:spPr>
      </p:pic>
    </p:spTree>
    <p:extLst>
      <p:ext uri="{BB962C8B-B14F-4D97-AF65-F5344CB8AC3E}">
        <p14:creationId xmlns:p14="http://schemas.microsoft.com/office/powerpoint/2010/main" val="374548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5476D-7D3B-387C-5F35-4D39B216BA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7C4447-EFBF-874E-20F4-76913827C9CA}"/>
              </a:ext>
            </a:extLst>
          </p:cNvPr>
          <p:cNvPicPr>
            <a:picLocks noChangeAspect="1"/>
          </p:cNvPicPr>
          <p:nvPr/>
        </p:nvPicPr>
        <p:blipFill>
          <a:blip r:embed="rId2"/>
          <a:stretch>
            <a:fillRect/>
          </a:stretch>
        </p:blipFill>
        <p:spPr>
          <a:xfrm>
            <a:off x="6830291" y="2663178"/>
            <a:ext cx="4788730" cy="3137878"/>
          </a:xfrm>
          <a:prstGeom prst="rect">
            <a:avLst/>
          </a:prstGeom>
        </p:spPr>
      </p:pic>
      <p:sp>
        <p:nvSpPr>
          <p:cNvPr id="4" name="Title 1">
            <a:extLst>
              <a:ext uri="{FF2B5EF4-FFF2-40B4-BE49-F238E27FC236}">
                <a16:creationId xmlns:a16="http://schemas.microsoft.com/office/drawing/2014/main" id="{6DDB40C9-64AF-F81B-8298-507E730C622E}"/>
              </a:ext>
            </a:extLst>
          </p:cNvPr>
          <p:cNvSpPr txBox="1">
            <a:spLocks/>
          </p:cNvSpPr>
          <p:nvPr/>
        </p:nvSpPr>
        <p:spPr>
          <a:xfrm>
            <a:off x="955519" y="661529"/>
            <a:ext cx="10280962" cy="21111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Exercise </a:t>
            </a:r>
            <a:r>
              <a:rPr lang="en-US" altLang="en-US" b="1" dirty="0">
                <a:solidFill>
                  <a:srgbClr val="FF0000"/>
                </a:solidFill>
                <a:latin typeface="Arial Black" panose="020B0A04020102020204" pitchFamily="34" charset="0"/>
                <a:cs typeface="Times New Roman" panose="02020603050405020304" pitchFamily="18" charset="0"/>
              </a:rPr>
              <a:t>1</a:t>
            </a: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a:t>
            </a:r>
          </a:p>
          <a:p>
            <a:pPr lvl="0"/>
            <a:r>
              <a:rPr lang="en-US" altLang="en-US" b="1" dirty="0">
                <a:solidFill>
                  <a:srgbClr val="FF0000"/>
                </a:solidFill>
                <a:latin typeface="Arial Black" panose="020B0A04020102020204" pitchFamily="34" charset="0"/>
              </a:rPr>
              <a:t>Creating Column Charts</a:t>
            </a:r>
            <a:endPar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mj-cs"/>
            </a:endParaRPr>
          </a:p>
        </p:txBody>
      </p:sp>
    </p:spTree>
    <p:extLst>
      <p:ext uri="{BB962C8B-B14F-4D97-AF65-F5344CB8AC3E}">
        <p14:creationId xmlns:p14="http://schemas.microsoft.com/office/powerpoint/2010/main" val="360568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5476D-7D3B-387C-5F35-4D39B216BA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7C4447-EFBF-874E-20F4-76913827C9CA}"/>
              </a:ext>
            </a:extLst>
          </p:cNvPr>
          <p:cNvPicPr>
            <a:picLocks noChangeAspect="1"/>
          </p:cNvPicPr>
          <p:nvPr/>
        </p:nvPicPr>
        <p:blipFill>
          <a:blip r:embed="rId2"/>
          <a:stretch>
            <a:fillRect/>
          </a:stretch>
        </p:blipFill>
        <p:spPr>
          <a:xfrm>
            <a:off x="6830291" y="2663178"/>
            <a:ext cx="4788730" cy="3137878"/>
          </a:xfrm>
          <a:prstGeom prst="rect">
            <a:avLst/>
          </a:prstGeom>
        </p:spPr>
      </p:pic>
      <p:sp>
        <p:nvSpPr>
          <p:cNvPr id="4" name="Title 1">
            <a:extLst>
              <a:ext uri="{FF2B5EF4-FFF2-40B4-BE49-F238E27FC236}">
                <a16:creationId xmlns:a16="http://schemas.microsoft.com/office/drawing/2014/main" id="{6DDB40C9-64AF-F81B-8298-507E730C622E}"/>
              </a:ext>
            </a:extLst>
          </p:cNvPr>
          <p:cNvSpPr txBox="1">
            <a:spLocks/>
          </p:cNvSpPr>
          <p:nvPr/>
        </p:nvSpPr>
        <p:spPr>
          <a:xfrm>
            <a:off x="955519" y="661529"/>
            <a:ext cx="10280962" cy="21111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Exercise </a:t>
            </a:r>
            <a:r>
              <a:rPr lang="en-US" altLang="en-US" b="1" dirty="0">
                <a:solidFill>
                  <a:srgbClr val="FF0000"/>
                </a:solidFill>
                <a:latin typeface="Arial Black" panose="020B0A04020102020204" pitchFamily="34" charset="0"/>
                <a:cs typeface="Times New Roman" panose="02020603050405020304" pitchFamily="18" charset="0"/>
              </a:rPr>
              <a:t>2</a:t>
            </a: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a:t>
            </a:r>
          </a:p>
          <a:p>
            <a:pPr lvl="0"/>
            <a:r>
              <a:rPr lang="en-US" altLang="en-US" b="1" dirty="0">
                <a:solidFill>
                  <a:srgbClr val="FF0000"/>
                </a:solidFill>
                <a:latin typeface="Arial Black" panose="020B0A04020102020204" pitchFamily="34" charset="0"/>
              </a:rPr>
              <a:t>Creating Bar Charts</a:t>
            </a:r>
            <a:endPar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mj-cs"/>
            </a:endParaRPr>
          </a:p>
        </p:txBody>
      </p:sp>
    </p:spTree>
    <p:extLst>
      <p:ext uri="{BB962C8B-B14F-4D97-AF65-F5344CB8AC3E}">
        <p14:creationId xmlns:p14="http://schemas.microsoft.com/office/powerpoint/2010/main" val="60889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00BAB630-2D68-2E1F-AC2D-F417B5F26FC0}"/>
              </a:ext>
            </a:extLst>
          </p:cNvPr>
          <p:cNvSpPr txBox="1"/>
          <p:nvPr/>
        </p:nvSpPr>
        <p:spPr>
          <a:xfrm>
            <a:off x="1383289" y="1201495"/>
            <a:ext cx="8261044" cy="3034998"/>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Question</a:t>
            </a:r>
          </a:p>
          <a:p>
            <a:r>
              <a:rPr lang="en-US" dirty="0">
                <a:solidFill>
                  <a:srgbClr val="333333"/>
                </a:solidFill>
                <a:effectLst/>
                <a:latin typeface="Arial" panose="020B0604020202020204" pitchFamily="34" charset="0"/>
                <a:ea typeface="Times New Roman" panose="02020603050405020304" pitchFamily="18" charset="0"/>
              </a:rPr>
              <a:t>Which field determines the height of bars in a column chart in Microsoft Power BI?</a:t>
            </a:r>
          </a:p>
          <a:p>
            <a:pPr marL="914400" lvl="2" indent="0">
              <a:buNone/>
            </a:pPr>
            <a:r>
              <a:rPr lang="en-US" dirty="0">
                <a:solidFill>
                  <a:srgbClr val="333333"/>
                </a:solidFill>
                <a:effectLst/>
                <a:latin typeface="Arial" panose="020B0604020202020204" pitchFamily="34" charset="0"/>
                <a:ea typeface="Times New Roman" panose="02020603050405020304" pitchFamily="18" charset="0"/>
              </a:rPr>
              <a:t>A.	X-axis</a:t>
            </a:r>
          </a:p>
          <a:p>
            <a:pPr marL="914400" lvl="2" indent="0">
              <a:buNone/>
            </a:pPr>
            <a:r>
              <a:rPr lang="en-US" dirty="0">
                <a:solidFill>
                  <a:srgbClr val="333333"/>
                </a:solidFill>
                <a:effectLst/>
                <a:latin typeface="Arial" panose="020B0604020202020204" pitchFamily="34" charset="0"/>
                <a:ea typeface="Times New Roman" panose="02020603050405020304" pitchFamily="18" charset="0"/>
              </a:rPr>
              <a:t>B.	Legend</a:t>
            </a:r>
          </a:p>
          <a:p>
            <a:pPr marL="914400" lvl="2" indent="0">
              <a:buNone/>
            </a:pPr>
            <a:r>
              <a:rPr lang="en-US" dirty="0">
                <a:solidFill>
                  <a:srgbClr val="333333"/>
                </a:solidFill>
                <a:effectLst/>
                <a:latin typeface="Arial" panose="020B0604020202020204" pitchFamily="34" charset="0"/>
                <a:ea typeface="Times New Roman" panose="02020603050405020304" pitchFamily="18" charset="0"/>
              </a:rPr>
              <a:t>C.	Tooltip</a:t>
            </a:r>
          </a:p>
          <a:p>
            <a:pPr marL="914400" lvl="2" indent="0">
              <a:buNone/>
            </a:pPr>
            <a:r>
              <a:rPr lang="en-US" dirty="0">
                <a:solidFill>
                  <a:srgbClr val="333333"/>
                </a:solidFill>
                <a:effectLst/>
                <a:latin typeface="Arial" panose="020B0604020202020204" pitchFamily="34" charset="0"/>
                <a:ea typeface="Times New Roman" panose="02020603050405020304" pitchFamily="18" charset="0"/>
              </a:rPr>
              <a:t>D.	Y-axis</a:t>
            </a:r>
          </a:p>
        </p:txBody>
      </p:sp>
      <p:pic>
        <p:nvPicPr>
          <p:cNvPr id="7" name="Picture 2" descr="Knowledge Check 16">
            <a:extLst>
              <a:ext uri="{FF2B5EF4-FFF2-40B4-BE49-F238E27FC236}">
                <a16:creationId xmlns:a16="http://schemas.microsoft.com/office/drawing/2014/main" id="{6295E65A-8519-887A-751D-C0B35B8D5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66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a:t>
            </a:r>
          </a:p>
        </p:txBody>
      </p:sp>
      <p:sp>
        <p:nvSpPr>
          <p:cNvPr id="4" name="TextBox 3">
            <a:extLst>
              <a:ext uri="{FF2B5EF4-FFF2-40B4-BE49-F238E27FC236}">
                <a16:creationId xmlns:a16="http://schemas.microsoft.com/office/drawing/2014/main" id="{00BAB630-2D68-2E1F-AC2D-F417B5F26FC0}"/>
              </a:ext>
            </a:extLst>
          </p:cNvPr>
          <p:cNvSpPr txBox="1"/>
          <p:nvPr/>
        </p:nvSpPr>
        <p:spPr>
          <a:xfrm>
            <a:off x="1383289" y="1201495"/>
            <a:ext cx="8261044" cy="3034998"/>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Question</a:t>
            </a:r>
          </a:p>
          <a:p>
            <a:r>
              <a:rPr lang="en-US" dirty="0">
                <a:solidFill>
                  <a:srgbClr val="333333"/>
                </a:solidFill>
                <a:effectLst/>
                <a:latin typeface="Arial" panose="020B0604020202020204" pitchFamily="34" charset="0"/>
                <a:ea typeface="Times New Roman" panose="02020603050405020304" pitchFamily="18" charset="0"/>
              </a:rPr>
              <a:t>Which field determines the height of bars in a column chart in Microsoft Power BI?</a:t>
            </a:r>
          </a:p>
          <a:p>
            <a:pPr marL="914400" lvl="2" indent="0">
              <a:buNone/>
            </a:pPr>
            <a:r>
              <a:rPr lang="en-US" dirty="0">
                <a:solidFill>
                  <a:srgbClr val="333333"/>
                </a:solidFill>
                <a:effectLst/>
                <a:latin typeface="Arial" panose="020B0604020202020204" pitchFamily="34" charset="0"/>
                <a:ea typeface="Times New Roman" panose="02020603050405020304" pitchFamily="18" charset="0"/>
              </a:rPr>
              <a:t>A.	X-axis</a:t>
            </a:r>
          </a:p>
          <a:p>
            <a:pPr marL="914400" lvl="2" indent="0">
              <a:buNone/>
            </a:pPr>
            <a:r>
              <a:rPr lang="en-US" dirty="0">
                <a:solidFill>
                  <a:srgbClr val="333333"/>
                </a:solidFill>
                <a:effectLst/>
                <a:latin typeface="Arial" panose="020B0604020202020204" pitchFamily="34" charset="0"/>
                <a:ea typeface="Times New Roman" panose="02020603050405020304" pitchFamily="18" charset="0"/>
              </a:rPr>
              <a:t>B.	Legend</a:t>
            </a:r>
          </a:p>
          <a:p>
            <a:pPr marL="914400" lvl="2" indent="0">
              <a:buNone/>
            </a:pPr>
            <a:r>
              <a:rPr lang="en-US" dirty="0">
                <a:solidFill>
                  <a:srgbClr val="333333"/>
                </a:solidFill>
                <a:effectLst/>
                <a:latin typeface="Arial" panose="020B0604020202020204" pitchFamily="34" charset="0"/>
                <a:ea typeface="Times New Roman" panose="02020603050405020304" pitchFamily="18" charset="0"/>
              </a:rPr>
              <a:t>C.	Tooltip</a:t>
            </a:r>
          </a:p>
          <a:p>
            <a:pPr marL="914400" lvl="2" indent="0">
              <a:buNone/>
            </a:pPr>
            <a:r>
              <a:rPr lang="en-US" dirty="0">
                <a:solidFill>
                  <a:srgbClr val="333333"/>
                </a:solidFill>
                <a:effectLst/>
                <a:latin typeface="Arial" panose="020B0604020202020204" pitchFamily="34" charset="0"/>
                <a:ea typeface="Times New Roman" panose="02020603050405020304" pitchFamily="18" charset="0"/>
              </a:rPr>
              <a:t>D.	</a:t>
            </a:r>
            <a:r>
              <a:rPr lang="en-US" dirty="0">
                <a:solidFill>
                  <a:srgbClr val="333333"/>
                </a:solidFill>
                <a:effectLst/>
                <a:highlight>
                  <a:srgbClr val="00FF00"/>
                </a:highlight>
                <a:latin typeface="Arial" panose="020B0604020202020204" pitchFamily="34" charset="0"/>
                <a:ea typeface="Times New Roman" panose="02020603050405020304" pitchFamily="18" charset="0"/>
              </a:rPr>
              <a:t>Y-axis</a:t>
            </a:r>
          </a:p>
        </p:txBody>
      </p:sp>
      <p:pic>
        <p:nvPicPr>
          <p:cNvPr id="7" name="Picture 2" descr="Knowledge Check 16">
            <a:extLst>
              <a:ext uri="{FF2B5EF4-FFF2-40B4-BE49-F238E27FC236}">
                <a16:creationId xmlns:a16="http://schemas.microsoft.com/office/drawing/2014/main" id="{6295E65A-8519-887A-751D-C0B35B8D5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9557EF0-DC92-09B0-F7C8-208C35552B02}"/>
              </a:ext>
            </a:extLst>
          </p:cNvPr>
          <p:cNvPicPr>
            <a:picLocks noChangeAspect="1"/>
          </p:cNvPicPr>
          <p:nvPr/>
        </p:nvPicPr>
        <p:blipFill>
          <a:blip r:embed="rId3"/>
          <a:stretch>
            <a:fillRect/>
          </a:stretch>
        </p:blipFill>
        <p:spPr>
          <a:xfrm>
            <a:off x="3658732" y="4580437"/>
            <a:ext cx="7211431" cy="638264"/>
          </a:xfrm>
          <a:prstGeom prst="rect">
            <a:avLst/>
          </a:prstGeom>
        </p:spPr>
      </p:pic>
    </p:spTree>
    <p:extLst>
      <p:ext uri="{BB962C8B-B14F-4D97-AF65-F5344CB8AC3E}">
        <p14:creationId xmlns:p14="http://schemas.microsoft.com/office/powerpoint/2010/main" val="246472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0070C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4</a:t>
            </a: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1136466" y="2877748"/>
            <a:ext cx="6683589" cy="584775"/>
          </a:xfrm>
          <a:prstGeom prst="rect">
            <a:avLst/>
          </a:prstGeom>
          <a:noFill/>
        </p:spPr>
        <p:txBody>
          <a:bodyPr wrap="square" rtlCol="0">
            <a:spAutoFit/>
          </a:bodyPr>
          <a:lstStyle/>
          <a:p>
            <a:pPr lvl="0" algn="ctr">
              <a:defRPr/>
            </a:pP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Pie and Donut Charts</a:t>
            </a:r>
          </a:p>
        </p:txBody>
      </p:sp>
    </p:spTree>
    <p:extLst>
      <p:ext uri="{BB962C8B-B14F-4D97-AF65-F5344CB8AC3E}">
        <p14:creationId xmlns:p14="http://schemas.microsoft.com/office/powerpoint/2010/main" val="292224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5467F2-5F7E-4674-ACF4-C19AA603E8E6}"/>
              </a:ext>
            </a:extLst>
          </p:cNvPr>
          <p:cNvPicPr>
            <a:picLocks noChangeAspect="1"/>
          </p:cNvPicPr>
          <p:nvPr/>
        </p:nvPicPr>
        <p:blipFill>
          <a:blip r:embed="rId2"/>
          <a:stretch>
            <a:fillRect/>
          </a:stretch>
        </p:blipFill>
        <p:spPr>
          <a:xfrm>
            <a:off x="630879" y="889116"/>
            <a:ext cx="5277587" cy="4544059"/>
          </a:xfrm>
          <a:prstGeom prst="rect">
            <a:avLst/>
          </a:prstGeom>
        </p:spPr>
      </p:pic>
      <p:pic>
        <p:nvPicPr>
          <p:cNvPr id="5" name="Picture 4">
            <a:extLst>
              <a:ext uri="{FF2B5EF4-FFF2-40B4-BE49-F238E27FC236}">
                <a16:creationId xmlns:a16="http://schemas.microsoft.com/office/drawing/2014/main" id="{3B5DE680-CE7F-154B-B2BE-1492A1CC6F93}"/>
              </a:ext>
            </a:extLst>
          </p:cNvPr>
          <p:cNvPicPr>
            <a:picLocks noChangeAspect="1"/>
          </p:cNvPicPr>
          <p:nvPr/>
        </p:nvPicPr>
        <p:blipFill>
          <a:blip r:embed="rId3"/>
          <a:stretch>
            <a:fillRect/>
          </a:stretch>
        </p:blipFill>
        <p:spPr>
          <a:xfrm>
            <a:off x="6096000" y="975688"/>
            <a:ext cx="5268060" cy="676369"/>
          </a:xfrm>
          <a:prstGeom prst="rect">
            <a:avLst/>
          </a:prstGeom>
        </p:spPr>
      </p:pic>
      <p:pic>
        <p:nvPicPr>
          <p:cNvPr id="7" name="Picture 6">
            <a:extLst>
              <a:ext uri="{FF2B5EF4-FFF2-40B4-BE49-F238E27FC236}">
                <a16:creationId xmlns:a16="http://schemas.microsoft.com/office/drawing/2014/main" id="{85D7095D-BEE8-EBD3-F653-0265B2DC34CE}"/>
              </a:ext>
            </a:extLst>
          </p:cNvPr>
          <p:cNvPicPr>
            <a:picLocks noChangeAspect="1"/>
          </p:cNvPicPr>
          <p:nvPr/>
        </p:nvPicPr>
        <p:blipFill>
          <a:blip r:embed="rId4"/>
          <a:stretch>
            <a:fillRect/>
          </a:stretch>
        </p:blipFill>
        <p:spPr>
          <a:xfrm>
            <a:off x="6096000" y="2088028"/>
            <a:ext cx="2800741" cy="590632"/>
          </a:xfrm>
          <a:prstGeom prst="rect">
            <a:avLst/>
          </a:prstGeom>
        </p:spPr>
      </p:pic>
      <p:pic>
        <p:nvPicPr>
          <p:cNvPr id="9" name="Picture 8">
            <a:extLst>
              <a:ext uri="{FF2B5EF4-FFF2-40B4-BE49-F238E27FC236}">
                <a16:creationId xmlns:a16="http://schemas.microsoft.com/office/drawing/2014/main" id="{027EEF2B-944A-EAA5-3BF4-18C2333A09BF}"/>
              </a:ext>
            </a:extLst>
          </p:cNvPr>
          <p:cNvPicPr>
            <a:picLocks noChangeAspect="1"/>
          </p:cNvPicPr>
          <p:nvPr/>
        </p:nvPicPr>
        <p:blipFill>
          <a:blip r:embed="rId5"/>
          <a:stretch>
            <a:fillRect/>
          </a:stretch>
        </p:blipFill>
        <p:spPr>
          <a:xfrm>
            <a:off x="6015104" y="3114631"/>
            <a:ext cx="3191320" cy="628738"/>
          </a:xfrm>
          <a:prstGeom prst="rect">
            <a:avLst/>
          </a:prstGeom>
        </p:spPr>
      </p:pic>
    </p:spTree>
    <p:extLst>
      <p:ext uri="{BB962C8B-B14F-4D97-AF65-F5344CB8AC3E}">
        <p14:creationId xmlns:p14="http://schemas.microsoft.com/office/powerpoint/2010/main" val="293643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510512-3F2F-BA72-39C5-3BE57271FD48}"/>
              </a:ext>
            </a:extLst>
          </p:cNvPr>
          <p:cNvPicPr>
            <a:picLocks noChangeAspect="1"/>
          </p:cNvPicPr>
          <p:nvPr/>
        </p:nvPicPr>
        <p:blipFill>
          <a:blip r:embed="rId2"/>
          <a:stretch>
            <a:fillRect/>
          </a:stretch>
        </p:blipFill>
        <p:spPr>
          <a:xfrm>
            <a:off x="1085150" y="1580892"/>
            <a:ext cx="10021699" cy="3696216"/>
          </a:xfrm>
          <a:prstGeom prst="rect">
            <a:avLst/>
          </a:prstGeom>
        </p:spPr>
      </p:pic>
      <p:sp>
        <p:nvSpPr>
          <p:cNvPr id="4" name="Freeform: Shape 3">
            <a:extLst>
              <a:ext uri="{FF2B5EF4-FFF2-40B4-BE49-F238E27FC236}">
                <a16:creationId xmlns:a16="http://schemas.microsoft.com/office/drawing/2014/main" id="{FE878705-C1FB-FAC6-0DB1-DDC3D38C92B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ar-EG" sz="1600" dirty="0"/>
              <a:t> </a:t>
            </a:r>
            <a:r>
              <a:rPr lang="en-US" sz="3600" dirty="0"/>
              <a:t>Pie and Donut Charts</a:t>
            </a:r>
          </a:p>
          <a:p>
            <a:endParaRPr lang="en-US" sz="1600" dirty="0"/>
          </a:p>
        </p:txBody>
      </p:sp>
    </p:spTree>
    <p:extLst>
      <p:ext uri="{BB962C8B-B14F-4D97-AF65-F5344CB8AC3E}">
        <p14:creationId xmlns:p14="http://schemas.microsoft.com/office/powerpoint/2010/main" val="402584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FE878705-C1FB-FAC6-0DB1-DDC3D38C92B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ar-EG" sz="1600" dirty="0"/>
              <a:t> </a:t>
            </a:r>
            <a:r>
              <a:rPr lang="en-US" sz="3600" dirty="0"/>
              <a:t>Pie and Donut Charts</a:t>
            </a:r>
          </a:p>
          <a:p>
            <a:endParaRPr lang="en-US" sz="1600" dirty="0"/>
          </a:p>
        </p:txBody>
      </p:sp>
      <p:pic>
        <p:nvPicPr>
          <p:cNvPr id="5" name="Picture 4">
            <a:extLst>
              <a:ext uri="{FF2B5EF4-FFF2-40B4-BE49-F238E27FC236}">
                <a16:creationId xmlns:a16="http://schemas.microsoft.com/office/drawing/2014/main" id="{D55D9B2D-8411-2B6C-4083-C3376560FD1F}"/>
              </a:ext>
            </a:extLst>
          </p:cNvPr>
          <p:cNvPicPr>
            <a:picLocks noChangeAspect="1"/>
          </p:cNvPicPr>
          <p:nvPr/>
        </p:nvPicPr>
        <p:blipFill>
          <a:blip r:embed="rId2"/>
          <a:stretch>
            <a:fillRect/>
          </a:stretch>
        </p:blipFill>
        <p:spPr>
          <a:xfrm>
            <a:off x="465939" y="875943"/>
            <a:ext cx="11260121" cy="5106113"/>
          </a:xfrm>
          <a:prstGeom prst="rect">
            <a:avLst/>
          </a:prstGeom>
        </p:spPr>
      </p:pic>
    </p:spTree>
    <p:extLst>
      <p:ext uri="{BB962C8B-B14F-4D97-AF65-F5344CB8AC3E}">
        <p14:creationId xmlns:p14="http://schemas.microsoft.com/office/powerpoint/2010/main" val="10883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FE878705-C1FB-FAC6-0DB1-DDC3D38C92B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ar-EG" sz="1600" dirty="0"/>
              <a:t> </a:t>
            </a:r>
            <a:r>
              <a:rPr lang="en-US" sz="3600" dirty="0"/>
              <a:t>Pie and Donut Charts</a:t>
            </a:r>
          </a:p>
          <a:p>
            <a:endParaRPr lang="en-US" sz="1600" dirty="0"/>
          </a:p>
        </p:txBody>
      </p:sp>
      <p:pic>
        <p:nvPicPr>
          <p:cNvPr id="3" name="Picture 2">
            <a:extLst>
              <a:ext uri="{FF2B5EF4-FFF2-40B4-BE49-F238E27FC236}">
                <a16:creationId xmlns:a16="http://schemas.microsoft.com/office/drawing/2014/main" id="{5D8EE1FB-C3A8-5375-62F5-EF32B2C5AA39}"/>
              </a:ext>
            </a:extLst>
          </p:cNvPr>
          <p:cNvPicPr>
            <a:picLocks noChangeAspect="1"/>
          </p:cNvPicPr>
          <p:nvPr/>
        </p:nvPicPr>
        <p:blipFill>
          <a:blip r:embed="rId2"/>
          <a:stretch>
            <a:fillRect/>
          </a:stretch>
        </p:blipFill>
        <p:spPr>
          <a:xfrm>
            <a:off x="648848" y="671782"/>
            <a:ext cx="10583752" cy="3858163"/>
          </a:xfrm>
          <a:prstGeom prst="rect">
            <a:avLst/>
          </a:prstGeom>
        </p:spPr>
      </p:pic>
      <p:sp>
        <p:nvSpPr>
          <p:cNvPr id="7" name="TextBox 6">
            <a:extLst>
              <a:ext uri="{FF2B5EF4-FFF2-40B4-BE49-F238E27FC236}">
                <a16:creationId xmlns:a16="http://schemas.microsoft.com/office/drawing/2014/main" id="{49ADE197-62DE-2680-7D33-81D37EF796A0}"/>
              </a:ext>
            </a:extLst>
          </p:cNvPr>
          <p:cNvSpPr txBox="1"/>
          <p:nvPr/>
        </p:nvSpPr>
        <p:spPr>
          <a:xfrm>
            <a:off x="4011283" y="3867286"/>
            <a:ext cx="7600879" cy="2244653"/>
          </a:xfrm>
          <a:prstGeom prst="rect">
            <a:avLst/>
          </a:prstGeom>
          <a:noFill/>
        </p:spPr>
        <p:txBody>
          <a:bodyPr wrap="square">
            <a:spAutoFit/>
          </a:bodyPr>
          <a:lstStyle/>
          <a:p>
            <a:pPr marL="342900" marR="0" lvl="0" indent="-342900" rtl="0">
              <a:lnSpc>
                <a:spcPct val="107000"/>
              </a:lnSpc>
              <a:spcBef>
                <a:spcPts val="0"/>
              </a:spcBef>
              <a:spcAft>
                <a:spcPts val="800"/>
              </a:spcAft>
              <a:buFont typeface="Symbol" panose="05050102010706020507" pitchFamily="18" charset="2"/>
              <a:buChar char=""/>
            </a:pPr>
            <a:r>
              <a:rPr lang="en-US" sz="2400" dirty="0">
                <a:solidFill>
                  <a:srgbClr val="333333"/>
                </a:solidFill>
                <a:effectLst/>
                <a:latin typeface="Helvetica" panose="020B0604020202020204" pitchFamily="34" charset="0"/>
                <a:ea typeface="Times New Roman" panose="02020603050405020304" pitchFamily="18" charset="0"/>
                <a:cs typeface="Arial" panose="020B0604020202020204" pitchFamily="34" charset="0"/>
              </a:rPr>
              <a:t>In a pie chart, each slice of the pie corresponds to a unique category from your data set. </a:t>
            </a:r>
            <a:endParaRPr lang="ar-EG" sz="2400" dirty="0">
              <a:solidFill>
                <a:srgbClr val="333333"/>
              </a:solidFill>
              <a:effectLst/>
              <a:latin typeface="Helvetica" panose="020B0604020202020204" pitchFamily="34" charset="0"/>
              <a:ea typeface="Times New Roman" panose="02020603050405020304" pitchFamily="18" charset="0"/>
              <a:cs typeface="Arial" panose="020B0604020202020204" pitchFamily="34" charset="0"/>
            </a:endParaRPr>
          </a:p>
          <a:p>
            <a:pPr marR="0" lvl="0" rtl="0">
              <a:lnSpc>
                <a:spcPct val="107000"/>
              </a:lnSpc>
              <a:spcBef>
                <a:spcPts val="0"/>
              </a:spcBef>
              <a:spcAft>
                <a:spcPts val="800"/>
              </a:spcAft>
            </a:pPr>
            <a:endParaRPr lang="ar-EG" sz="2400" dirty="0">
              <a:solidFill>
                <a:srgbClr val="333333"/>
              </a:solidFill>
              <a:effectLst/>
              <a:latin typeface="Helvetica" panose="020B0604020202020204" pitchFamily="34" charset="0"/>
              <a:ea typeface="Times New Roman" panose="02020603050405020304" pitchFamily="18" charset="0"/>
              <a:cs typeface="Arial" panose="020B0604020202020204" pitchFamily="34" charset="0"/>
            </a:endParaRPr>
          </a:p>
          <a:p>
            <a:pPr marL="342900" marR="0" lvl="0" indent="-342900" rtl="0">
              <a:lnSpc>
                <a:spcPct val="107000"/>
              </a:lnSpc>
              <a:spcBef>
                <a:spcPts val="0"/>
              </a:spcBef>
              <a:spcAft>
                <a:spcPts val="800"/>
              </a:spcAft>
              <a:buFont typeface="Symbol" panose="05050102010706020507" pitchFamily="18" charset="2"/>
              <a:buChar char=""/>
            </a:pPr>
            <a:r>
              <a:rPr lang="en-US" sz="2400" dirty="0">
                <a:solidFill>
                  <a:srgbClr val="333333"/>
                </a:solidFill>
                <a:effectLst/>
                <a:latin typeface="Helvetica" panose="020B0604020202020204" pitchFamily="34" charset="0"/>
                <a:ea typeface="Times New Roman" panose="02020603050405020304" pitchFamily="18" charset="0"/>
                <a:cs typeface="Arial" panose="020B0604020202020204" pitchFamily="34" charset="0"/>
              </a:rPr>
              <a:t>The size of each slice is directly proportional to the quantity it represents. </a:t>
            </a:r>
            <a:endParaRPr lang="en-US" sz="32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6523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FE878705-C1FB-FAC6-0DB1-DDC3D38C92B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ar-EG" sz="1600" dirty="0"/>
              <a:t> </a:t>
            </a:r>
            <a:r>
              <a:rPr lang="en-US" sz="3600" dirty="0"/>
              <a:t>Pie and Donut Charts</a:t>
            </a:r>
          </a:p>
          <a:p>
            <a:endParaRPr lang="en-US" sz="1600" dirty="0"/>
          </a:p>
        </p:txBody>
      </p:sp>
      <p:pic>
        <p:nvPicPr>
          <p:cNvPr id="3" name="Picture 2">
            <a:extLst>
              <a:ext uri="{FF2B5EF4-FFF2-40B4-BE49-F238E27FC236}">
                <a16:creationId xmlns:a16="http://schemas.microsoft.com/office/drawing/2014/main" id="{D4AECE3D-C9F9-0BE2-7365-2130C9D6B885}"/>
              </a:ext>
            </a:extLst>
          </p:cNvPr>
          <p:cNvPicPr>
            <a:picLocks noChangeAspect="1"/>
          </p:cNvPicPr>
          <p:nvPr/>
        </p:nvPicPr>
        <p:blipFill>
          <a:blip r:embed="rId2"/>
          <a:stretch>
            <a:fillRect/>
          </a:stretch>
        </p:blipFill>
        <p:spPr>
          <a:xfrm>
            <a:off x="2346385" y="943467"/>
            <a:ext cx="8486982" cy="4179451"/>
          </a:xfrm>
          <a:prstGeom prst="rect">
            <a:avLst/>
          </a:prstGeom>
        </p:spPr>
      </p:pic>
      <p:sp>
        <p:nvSpPr>
          <p:cNvPr id="5" name="TextBox 4">
            <a:extLst>
              <a:ext uri="{FF2B5EF4-FFF2-40B4-BE49-F238E27FC236}">
                <a16:creationId xmlns:a16="http://schemas.microsoft.com/office/drawing/2014/main" id="{4BC61BB1-0202-CDD6-BCC5-27A12DDE9365}"/>
              </a:ext>
            </a:extLst>
          </p:cNvPr>
          <p:cNvSpPr txBox="1"/>
          <p:nvPr/>
        </p:nvSpPr>
        <p:spPr>
          <a:xfrm>
            <a:off x="2581166" y="5122918"/>
            <a:ext cx="7600879" cy="956544"/>
          </a:xfrm>
          <a:prstGeom prst="rect">
            <a:avLst/>
          </a:prstGeom>
          <a:noFill/>
        </p:spPr>
        <p:txBody>
          <a:bodyPr wrap="square">
            <a:spAutoFit/>
          </a:bodyPr>
          <a:lstStyle/>
          <a:p>
            <a:pPr marL="342900" marR="0" lvl="0" indent="-342900" rtl="0">
              <a:lnSpc>
                <a:spcPct val="107000"/>
              </a:lnSpc>
              <a:spcBef>
                <a:spcPts val="0"/>
              </a:spcBef>
              <a:spcAft>
                <a:spcPts val="800"/>
              </a:spcAft>
              <a:buFont typeface="Symbol" panose="05050102010706020507" pitchFamily="18" charset="2"/>
              <a:buChar char=""/>
            </a:pPr>
            <a:r>
              <a:rPr lang="en-US" sz="2400" dirty="0">
                <a:solidFill>
                  <a:srgbClr val="333333"/>
                </a:solidFill>
                <a:latin typeface="Helvetica" panose="020B0604020202020204" pitchFamily="34" charset="0"/>
                <a:ea typeface="Calibri" panose="020F0502020204030204" pitchFamily="34" charset="0"/>
                <a:cs typeface="Arial" panose="020B0604020202020204" pitchFamily="34" charset="0"/>
              </a:rPr>
              <a:t>Example: Sales in Months</a:t>
            </a:r>
          </a:p>
          <a:p>
            <a:pPr marL="342900" marR="0" lvl="0" indent="-342900" rtl="0">
              <a:lnSpc>
                <a:spcPct val="107000"/>
              </a:lnSpc>
              <a:spcBef>
                <a:spcPts val="0"/>
              </a:spcBef>
              <a:spcAft>
                <a:spcPts val="800"/>
              </a:spcAft>
              <a:buFont typeface="Symbol" panose="05050102010706020507" pitchFamily="18" charset="2"/>
              <a:buChar char=""/>
            </a:pPr>
            <a:r>
              <a:rPr lang="en-US" sz="2400" dirty="0">
                <a:solidFill>
                  <a:srgbClr val="333333"/>
                </a:solidFill>
                <a:effectLst/>
                <a:latin typeface="Helvetica" panose="020B0604020202020204" pitchFamily="34" charset="0"/>
                <a:ea typeface="Calibri" panose="020F0502020204030204" pitchFamily="34" charset="0"/>
                <a:cs typeface="Arial" panose="020B0604020202020204" pitchFamily="34" charset="0"/>
              </a:rPr>
              <a:t>The larger the slice the high sales in that month </a:t>
            </a:r>
            <a:endParaRPr lang="en-US" sz="32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4046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FE878705-C1FB-FAC6-0DB1-DDC3D38C92B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ar-EG" sz="1600" dirty="0"/>
              <a:t> </a:t>
            </a:r>
            <a:r>
              <a:rPr lang="en-US" sz="3600" dirty="0"/>
              <a:t>Pie and Donut Charts</a:t>
            </a:r>
          </a:p>
          <a:p>
            <a:endParaRPr lang="en-US" sz="1600" dirty="0"/>
          </a:p>
        </p:txBody>
      </p:sp>
      <p:pic>
        <p:nvPicPr>
          <p:cNvPr id="3" name="Picture 2">
            <a:extLst>
              <a:ext uri="{FF2B5EF4-FFF2-40B4-BE49-F238E27FC236}">
                <a16:creationId xmlns:a16="http://schemas.microsoft.com/office/drawing/2014/main" id="{CB36D577-601E-C884-14CB-A9C8DDB72672}"/>
              </a:ext>
            </a:extLst>
          </p:cNvPr>
          <p:cNvPicPr>
            <a:picLocks noChangeAspect="1"/>
          </p:cNvPicPr>
          <p:nvPr/>
        </p:nvPicPr>
        <p:blipFill>
          <a:blip r:embed="rId2"/>
          <a:stretch>
            <a:fillRect/>
          </a:stretch>
        </p:blipFill>
        <p:spPr>
          <a:xfrm>
            <a:off x="1090286" y="758488"/>
            <a:ext cx="9821646" cy="3715268"/>
          </a:xfrm>
          <a:prstGeom prst="rect">
            <a:avLst/>
          </a:prstGeom>
        </p:spPr>
      </p:pic>
      <p:sp>
        <p:nvSpPr>
          <p:cNvPr id="8" name="TextBox 7">
            <a:extLst>
              <a:ext uri="{FF2B5EF4-FFF2-40B4-BE49-F238E27FC236}">
                <a16:creationId xmlns:a16="http://schemas.microsoft.com/office/drawing/2014/main" id="{A8083540-87AD-ACD8-E4A1-BA0BC73AF44B}"/>
              </a:ext>
            </a:extLst>
          </p:cNvPr>
          <p:cNvSpPr txBox="1"/>
          <p:nvPr/>
        </p:nvSpPr>
        <p:spPr>
          <a:xfrm>
            <a:off x="4801318" y="3429000"/>
            <a:ext cx="7200900" cy="2142061"/>
          </a:xfrm>
          <a:prstGeom prst="rect">
            <a:avLst/>
          </a:prstGeom>
          <a:noFill/>
        </p:spPr>
        <p:txBody>
          <a:bodyPr wrap="square">
            <a:spAutoFit/>
          </a:bodyPr>
          <a:lstStyle/>
          <a:p>
            <a:pPr marL="342900" marR="0" lvl="0" indent="-342900" rtl="0">
              <a:lnSpc>
                <a:spcPct val="107000"/>
              </a:lnSpc>
              <a:spcBef>
                <a:spcPts val="0"/>
              </a:spcBef>
              <a:spcAft>
                <a:spcPts val="800"/>
              </a:spcAft>
              <a:buFont typeface="Symbol" panose="05050102010706020507" pitchFamily="18" charset="2"/>
              <a:buChar char=""/>
            </a:pPr>
            <a:r>
              <a:rPr lang="en-US" sz="2400" dirty="0">
                <a:solidFill>
                  <a:srgbClr val="333333"/>
                </a:solidFill>
                <a:effectLst/>
                <a:latin typeface="Helvetica" panose="020B0604020202020204" pitchFamily="34" charset="0"/>
                <a:ea typeface="Times New Roman" panose="02020603050405020304" pitchFamily="18" charset="0"/>
                <a:cs typeface="Arial" panose="020B0604020202020204" pitchFamily="34" charset="0"/>
              </a:rPr>
              <a:t>The difference between a pie and a donut chart is that the donut chart is ring-shaped with a circular central space. </a:t>
            </a:r>
          </a:p>
          <a:p>
            <a:pPr marL="342900" marR="0" lvl="0" indent="-342900" rtl="0">
              <a:lnSpc>
                <a:spcPct val="107000"/>
              </a:lnSpc>
              <a:spcBef>
                <a:spcPts val="0"/>
              </a:spcBef>
              <a:spcAft>
                <a:spcPts val="800"/>
              </a:spcAft>
              <a:buFont typeface="Symbol" panose="05050102010706020507" pitchFamily="18" charset="2"/>
              <a:buChar char=""/>
            </a:pPr>
            <a:r>
              <a:rPr lang="en-US" sz="2400" dirty="0">
                <a:solidFill>
                  <a:srgbClr val="333333"/>
                </a:solidFill>
                <a:effectLst/>
                <a:latin typeface="Helvetica" panose="020B0604020202020204" pitchFamily="34" charset="0"/>
                <a:ea typeface="Times New Roman" panose="02020603050405020304" pitchFamily="18" charset="0"/>
                <a:cs typeface="Arial" panose="020B0604020202020204" pitchFamily="34" charset="0"/>
              </a:rPr>
              <a:t>You can use this space to provide context for the surrounding segments. </a:t>
            </a:r>
            <a:endParaRPr lang="en-US" sz="32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9649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FE878705-C1FB-FAC6-0DB1-DDC3D38C92B4}"/>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ar-EG" sz="1600" dirty="0"/>
              <a:t> </a:t>
            </a:r>
            <a:r>
              <a:rPr lang="en-US" sz="3600" dirty="0"/>
              <a:t>Pie and Donut Charts</a:t>
            </a:r>
          </a:p>
          <a:p>
            <a:endParaRPr lang="en-US" sz="1600" dirty="0"/>
          </a:p>
        </p:txBody>
      </p:sp>
      <p:pic>
        <p:nvPicPr>
          <p:cNvPr id="3" name="Picture 2">
            <a:extLst>
              <a:ext uri="{FF2B5EF4-FFF2-40B4-BE49-F238E27FC236}">
                <a16:creationId xmlns:a16="http://schemas.microsoft.com/office/drawing/2014/main" id="{0F5EBC7D-A235-285A-C947-267E8FDB80F5}"/>
              </a:ext>
            </a:extLst>
          </p:cNvPr>
          <p:cNvPicPr>
            <a:picLocks noChangeAspect="1"/>
          </p:cNvPicPr>
          <p:nvPr/>
        </p:nvPicPr>
        <p:blipFill>
          <a:blip r:embed="rId2"/>
          <a:stretch>
            <a:fillRect/>
          </a:stretch>
        </p:blipFill>
        <p:spPr>
          <a:xfrm>
            <a:off x="1656271" y="964597"/>
            <a:ext cx="10147540" cy="4928806"/>
          </a:xfrm>
          <a:prstGeom prst="rect">
            <a:avLst/>
          </a:prstGeom>
        </p:spPr>
      </p:pic>
    </p:spTree>
    <p:extLst>
      <p:ext uri="{BB962C8B-B14F-4D97-AF65-F5344CB8AC3E}">
        <p14:creationId xmlns:p14="http://schemas.microsoft.com/office/powerpoint/2010/main" val="25351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5476D-7D3B-387C-5F35-4D39B216BA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7C4447-EFBF-874E-20F4-76913827C9CA}"/>
              </a:ext>
            </a:extLst>
          </p:cNvPr>
          <p:cNvPicPr>
            <a:picLocks noChangeAspect="1"/>
          </p:cNvPicPr>
          <p:nvPr/>
        </p:nvPicPr>
        <p:blipFill>
          <a:blip r:embed="rId2"/>
          <a:stretch>
            <a:fillRect/>
          </a:stretch>
        </p:blipFill>
        <p:spPr>
          <a:xfrm>
            <a:off x="6830291" y="2663178"/>
            <a:ext cx="4788730" cy="3137878"/>
          </a:xfrm>
          <a:prstGeom prst="rect">
            <a:avLst/>
          </a:prstGeom>
        </p:spPr>
      </p:pic>
      <p:sp>
        <p:nvSpPr>
          <p:cNvPr id="4" name="Title 1">
            <a:extLst>
              <a:ext uri="{FF2B5EF4-FFF2-40B4-BE49-F238E27FC236}">
                <a16:creationId xmlns:a16="http://schemas.microsoft.com/office/drawing/2014/main" id="{6DDB40C9-64AF-F81B-8298-507E730C622E}"/>
              </a:ext>
            </a:extLst>
          </p:cNvPr>
          <p:cNvSpPr txBox="1">
            <a:spLocks/>
          </p:cNvSpPr>
          <p:nvPr/>
        </p:nvSpPr>
        <p:spPr>
          <a:xfrm>
            <a:off x="955519" y="661529"/>
            <a:ext cx="10280962" cy="21111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Exercise </a:t>
            </a:r>
            <a:r>
              <a:rPr lang="ar-EG" altLang="en-US" b="1" dirty="0">
                <a:solidFill>
                  <a:srgbClr val="FF0000"/>
                </a:solidFill>
                <a:latin typeface="Arial Black" panose="020B0A04020102020204" pitchFamily="34" charset="0"/>
                <a:cs typeface="Times New Roman" panose="02020603050405020304" pitchFamily="18" charset="0"/>
              </a:rPr>
              <a:t>3</a:t>
            </a: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a:t>
            </a:r>
          </a:p>
          <a:p>
            <a:pPr lvl="0"/>
            <a:r>
              <a:rPr lang="en-US" altLang="en-US" b="1" dirty="0">
                <a:solidFill>
                  <a:srgbClr val="FF0000"/>
                </a:solidFill>
                <a:latin typeface="Arial Black" panose="020B0A04020102020204" pitchFamily="34" charset="0"/>
              </a:rPr>
              <a:t>Creating Pie and </a:t>
            </a:r>
            <a:r>
              <a:rPr lang="en-US" altLang="en-US" b="1" dirty="0" err="1">
                <a:solidFill>
                  <a:srgbClr val="FF0000"/>
                </a:solidFill>
                <a:latin typeface="Arial Black" panose="020B0A04020102020204" pitchFamily="34" charset="0"/>
              </a:rPr>
              <a:t>Donunt</a:t>
            </a:r>
            <a:r>
              <a:rPr lang="en-US" altLang="en-US" b="1" dirty="0">
                <a:solidFill>
                  <a:srgbClr val="FF0000"/>
                </a:solidFill>
                <a:latin typeface="Arial Black" panose="020B0A04020102020204" pitchFamily="34" charset="0"/>
              </a:rPr>
              <a:t> Charts</a:t>
            </a:r>
            <a:endPar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mj-cs"/>
            </a:endParaRPr>
          </a:p>
        </p:txBody>
      </p:sp>
    </p:spTree>
    <p:extLst>
      <p:ext uri="{BB962C8B-B14F-4D97-AF65-F5344CB8AC3E}">
        <p14:creationId xmlns:p14="http://schemas.microsoft.com/office/powerpoint/2010/main" val="134432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00BAB630-2D68-2E1F-AC2D-F417B5F26FC0}"/>
              </a:ext>
            </a:extLst>
          </p:cNvPr>
          <p:cNvSpPr txBox="1"/>
          <p:nvPr/>
        </p:nvSpPr>
        <p:spPr>
          <a:xfrm>
            <a:off x="1383289" y="1201495"/>
            <a:ext cx="8261044" cy="2020746"/>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sz="2000" dirty="0">
                <a:solidFill>
                  <a:srgbClr val="333333"/>
                </a:solidFill>
                <a:effectLst/>
                <a:latin typeface="Arial" panose="020B0604020202020204" pitchFamily="34" charset="0"/>
                <a:ea typeface="Times New Roman" panose="02020603050405020304" pitchFamily="18" charset="0"/>
              </a:rPr>
              <a:t>What is the key difference between pie and donut charts in Microsoft Power BI?</a:t>
            </a:r>
          </a:p>
          <a:p>
            <a:pPr lvl="1"/>
            <a:r>
              <a:rPr lang="en-US" sz="1400" dirty="0">
                <a:solidFill>
                  <a:srgbClr val="333333"/>
                </a:solidFill>
                <a:effectLst/>
                <a:latin typeface="Arial" panose="020B0604020202020204" pitchFamily="34" charset="0"/>
                <a:ea typeface="Times New Roman" panose="02020603050405020304" pitchFamily="18" charset="0"/>
              </a:rPr>
              <a:t>A.	Pie charts can represent a large number of data categories more effectively.</a:t>
            </a:r>
          </a:p>
          <a:p>
            <a:pPr lvl="1"/>
            <a:r>
              <a:rPr lang="en-US" sz="1400" dirty="0">
                <a:solidFill>
                  <a:srgbClr val="333333"/>
                </a:solidFill>
                <a:effectLst/>
                <a:latin typeface="Arial" panose="020B0604020202020204" pitchFamily="34" charset="0"/>
                <a:ea typeface="Times New Roman" panose="02020603050405020304" pitchFamily="18" charset="0"/>
              </a:rPr>
              <a:t>B.	Unlike a pie chart, a donut chart can only represent a single category of data.</a:t>
            </a:r>
          </a:p>
          <a:p>
            <a:pPr lvl="1"/>
            <a:r>
              <a:rPr lang="en-US" sz="1400" dirty="0">
                <a:solidFill>
                  <a:srgbClr val="333333"/>
                </a:solidFill>
                <a:effectLst/>
                <a:latin typeface="Arial" panose="020B0604020202020204" pitchFamily="34" charset="0"/>
                <a:ea typeface="Times New Roman" panose="02020603050405020304" pitchFamily="18" charset="0"/>
              </a:rPr>
              <a:t>C.	There is no difference between pie and donut charts.</a:t>
            </a:r>
          </a:p>
          <a:p>
            <a:pPr lvl="1"/>
            <a:r>
              <a:rPr lang="en-US" sz="1400" dirty="0">
                <a:solidFill>
                  <a:srgbClr val="333333"/>
                </a:solidFill>
                <a:effectLst/>
                <a:latin typeface="Arial" panose="020B0604020202020204" pitchFamily="34" charset="0"/>
                <a:ea typeface="Times New Roman" panose="02020603050405020304" pitchFamily="18" charset="0"/>
              </a:rPr>
              <a:t>D.	A donut chart is like a pie chart with a hollowed-out center.</a:t>
            </a:r>
          </a:p>
          <a:p>
            <a:pPr marL="914400" lvl="2" indent="0">
              <a:buNone/>
            </a:pPr>
            <a:endParaRPr lang="en-US" sz="2000" dirty="0">
              <a:solidFill>
                <a:srgbClr val="333333"/>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3970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ANSWRER</a:t>
            </a:r>
          </a:p>
        </p:txBody>
      </p:sp>
      <p:sp>
        <p:nvSpPr>
          <p:cNvPr id="4" name="TextBox 3">
            <a:extLst>
              <a:ext uri="{FF2B5EF4-FFF2-40B4-BE49-F238E27FC236}">
                <a16:creationId xmlns:a16="http://schemas.microsoft.com/office/drawing/2014/main" id="{00BAB630-2D68-2E1F-AC2D-F417B5F26FC0}"/>
              </a:ext>
            </a:extLst>
          </p:cNvPr>
          <p:cNvSpPr txBox="1"/>
          <p:nvPr/>
        </p:nvSpPr>
        <p:spPr>
          <a:xfrm>
            <a:off x="1383289" y="1201495"/>
            <a:ext cx="8261044" cy="2020746"/>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sz="2000" dirty="0">
                <a:solidFill>
                  <a:srgbClr val="333333"/>
                </a:solidFill>
                <a:effectLst/>
                <a:latin typeface="Arial" panose="020B0604020202020204" pitchFamily="34" charset="0"/>
                <a:ea typeface="Times New Roman" panose="02020603050405020304" pitchFamily="18" charset="0"/>
              </a:rPr>
              <a:t>What is the key difference between pie and donut charts in Microsoft Power BI?</a:t>
            </a:r>
          </a:p>
          <a:p>
            <a:pPr lvl="1"/>
            <a:r>
              <a:rPr lang="en-US" sz="1400" dirty="0">
                <a:solidFill>
                  <a:srgbClr val="333333"/>
                </a:solidFill>
                <a:effectLst/>
                <a:latin typeface="Arial" panose="020B0604020202020204" pitchFamily="34" charset="0"/>
                <a:ea typeface="Times New Roman" panose="02020603050405020304" pitchFamily="18" charset="0"/>
              </a:rPr>
              <a:t>A.	Pie charts can represent a large number of data categories more effectively.</a:t>
            </a:r>
          </a:p>
          <a:p>
            <a:pPr lvl="1"/>
            <a:r>
              <a:rPr lang="en-US" sz="1400" dirty="0">
                <a:solidFill>
                  <a:srgbClr val="333333"/>
                </a:solidFill>
                <a:effectLst/>
                <a:latin typeface="Arial" panose="020B0604020202020204" pitchFamily="34" charset="0"/>
                <a:ea typeface="Times New Roman" panose="02020603050405020304" pitchFamily="18" charset="0"/>
              </a:rPr>
              <a:t>B.	Unlike a pie chart, a donut chart can only represent a single category of data.</a:t>
            </a:r>
          </a:p>
          <a:p>
            <a:pPr lvl="1"/>
            <a:r>
              <a:rPr lang="en-US" sz="1400" dirty="0">
                <a:solidFill>
                  <a:srgbClr val="333333"/>
                </a:solidFill>
                <a:effectLst/>
                <a:latin typeface="Arial" panose="020B0604020202020204" pitchFamily="34" charset="0"/>
                <a:ea typeface="Times New Roman" panose="02020603050405020304" pitchFamily="18" charset="0"/>
              </a:rPr>
              <a:t>C.	There is no difference between pie and donut charts.</a:t>
            </a:r>
          </a:p>
          <a:p>
            <a:pPr lvl="1"/>
            <a:r>
              <a:rPr lang="en-US" sz="1400" dirty="0">
                <a:solidFill>
                  <a:srgbClr val="333333"/>
                </a:solidFill>
                <a:effectLst/>
                <a:latin typeface="Arial" panose="020B0604020202020204" pitchFamily="34" charset="0"/>
                <a:ea typeface="Times New Roman" panose="02020603050405020304" pitchFamily="18" charset="0"/>
              </a:rPr>
              <a:t>D.	</a:t>
            </a:r>
            <a:r>
              <a:rPr lang="en-US" sz="1400" dirty="0">
                <a:solidFill>
                  <a:srgbClr val="333333"/>
                </a:solidFill>
                <a:effectLst/>
                <a:highlight>
                  <a:srgbClr val="00FF00"/>
                </a:highlight>
                <a:latin typeface="Arial" panose="020B0604020202020204" pitchFamily="34" charset="0"/>
                <a:ea typeface="Times New Roman" panose="02020603050405020304" pitchFamily="18" charset="0"/>
              </a:rPr>
              <a:t>A donut chart is like a pie chart with a hollowed-out center.</a:t>
            </a:r>
          </a:p>
          <a:p>
            <a:pPr marL="914400" lvl="2" indent="0">
              <a:buNone/>
            </a:pPr>
            <a:endParaRPr lang="en-US" sz="2000" dirty="0">
              <a:solidFill>
                <a:srgbClr val="333333"/>
              </a:solidFill>
              <a:effectLst/>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136F5CF-E252-465A-94FB-420C3998A82E}"/>
              </a:ext>
            </a:extLst>
          </p:cNvPr>
          <p:cNvPicPr>
            <a:picLocks noChangeAspect="1"/>
          </p:cNvPicPr>
          <p:nvPr/>
        </p:nvPicPr>
        <p:blipFill>
          <a:blip r:embed="rId2"/>
          <a:stretch>
            <a:fillRect/>
          </a:stretch>
        </p:blipFill>
        <p:spPr>
          <a:xfrm>
            <a:off x="2778446" y="3429000"/>
            <a:ext cx="7411484" cy="724001"/>
          </a:xfrm>
          <a:prstGeom prst="rect">
            <a:avLst/>
          </a:prstGeom>
        </p:spPr>
      </p:pic>
    </p:spTree>
    <p:extLst>
      <p:ext uri="{BB962C8B-B14F-4D97-AF65-F5344CB8AC3E}">
        <p14:creationId xmlns:p14="http://schemas.microsoft.com/office/powerpoint/2010/main" val="65664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7030A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5</a:t>
            </a: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1136466" y="2877748"/>
            <a:ext cx="6683589" cy="584775"/>
          </a:xfrm>
          <a:prstGeom prst="rect">
            <a:avLst/>
          </a:prstGeom>
          <a:noFill/>
        </p:spPr>
        <p:txBody>
          <a:bodyPr wrap="square" rtlCol="0">
            <a:spAutoFit/>
          </a:bodyPr>
          <a:lstStyle/>
          <a:p>
            <a:pPr lvl="0" algn="ctr">
              <a:defRPr/>
            </a:pP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Line Charts</a:t>
            </a:r>
          </a:p>
        </p:txBody>
      </p:sp>
    </p:spTree>
    <p:extLst>
      <p:ext uri="{BB962C8B-B14F-4D97-AF65-F5344CB8AC3E}">
        <p14:creationId xmlns:p14="http://schemas.microsoft.com/office/powerpoint/2010/main" val="221462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82FD55-4F61-68A6-2679-DE2A9D6C8EB2}"/>
              </a:ext>
            </a:extLst>
          </p:cNvPr>
          <p:cNvPicPr>
            <a:picLocks noChangeAspect="1"/>
          </p:cNvPicPr>
          <p:nvPr/>
        </p:nvPicPr>
        <p:blipFill>
          <a:blip r:embed="rId2"/>
          <a:stretch>
            <a:fillRect/>
          </a:stretch>
        </p:blipFill>
        <p:spPr>
          <a:xfrm>
            <a:off x="2983346" y="581892"/>
            <a:ext cx="7163798" cy="4151618"/>
          </a:xfrm>
          <a:prstGeom prst="rect">
            <a:avLst/>
          </a:prstGeom>
        </p:spPr>
      </p:pic>
      <p:grpSp>
        <p:nvGrpSpPr>
          <p:cNvPr id="7" name="Group 6">
            <a:extLst>
              <a:ext uri="{FF2B5EF4-FFF2-40B4-BE49-F238E27FC236}">
                <a16:creationId xmlns:a16="http://schemas.microsoft.com/office/drawing/2014/main" id="{FF8998BE-6564-BBAE-FCB0-852EA034CCB5}"/>
              </a:ext>
            </a:extLst>
          </p:cNvPr>
          <p:cNvGrpSpPr/>
          <p:nvPr/>
        </p:nvGrpSpPr>
        <p:grpSpPr>
          <a:xfrm>
            <a:off x="1605511" y="5119407"/>
            <a:ext cx="9498242" cy="646331"/>
            <a:chOff x="1605511" y="5119407"/>
            <a:chExt cx="9498242" cy="646331"/>
          </a:xfrm>
        </p:grpSpPr>
        <p:sp>
          <p:nvSpPr>
            <p:cNvPr id="4" name="Rectangle 3">
              <a:extLst>
                <a:ext uri="{FF2B5EF4-FFF2-40B4-BE49-F238E27FC236}">
                  <a16:creationId xmlns:a16="http://schemas.microsoft.com/office/drawing/2014/main" id="{7AF8D0D5-1152-3908-45AA-EF93E18B656F}"/>
                </a:ext>
              </a:extLst>
            </p:cNvPr>
            <p:cNvSpPr/>
            <p:nvPr/>
          </p:nvSpPr>
          <p:spPr>
            <a:xfrm>
              <a:off x="1605511" y="5119407"/>
              <a:ext cx="9498242" cy="646331"/>
            </a:xfrm>
            <a:prstGeom prst="rect">
              <a:avLst/>
            </a:prstGeom>
            <a:noFill/>
          </p:spPr>
          <p:txBody>
            <a:bodyPr wrap="none" lIns="91440" tIns="45720" rIns="91440" bIns="45720">
              <a:spAutoFit/>
            </a:bodyPr>
            <a:lstStyle/>
            <a:p>
              <a:pPr algn="ctr"/>
              <a:r>
                <a:rPr lang="en-US" sz="3600" b="1" dirty="0">
                  <a:ln w="0"/>
                  <a:effectLst>
                    <a:outerShdw blurRad="38100" dist="19050" dir="2700000" algn="tl" rotWithShape="0">
                      <a:schemeClr val="dk1">
                        <a:alpha val="40000"/>
                      </a:schemeClr>
                    </a:outerShdw>
                  </a:effectLst>
                </a:rPr>
                <a:t>Data Comes in a Complex way and hard to digest</a:t>
              </a:r>
              <a:endParaRPr lang="en-US" sz="3600" b="1" cap="none" spc="0" dirty="0">
                <a:ln w="0"/>
                <a:solidFill>
                  <a:schemeClr val="tx1"/>
                </a:solidFill>
                <a:effectLst>
                  <a:outerShdw blurRad="38100" dist="19050" dir="2700000" algn="tl" rotWithShape="0">
                    <a:schemeClr val="dk1">
                      <a:alpha val="40000"/>
                    </a:schemeClr>
                  </a:outerShdw>
                </a:effectLst>
              </a:endParaRPr>
            </a:p>
          </p:txBody>
        </p:sp>
        <p:cxnSp>
          <p:nvCxnSpPr>
            <p:cNvPr id="6" name="Straight Connector 5">
              <a:extLst>
                <a:ext uri="{FF2B5EF4-FFF2-40B4-BE49-F238E27FC236}">
                  <a16:creationId xmlns:a16="http://schemas.microsoft.com/office/drawing/2014/main" id="{DA365D4B-9207-2E71-D10E-57F6D7FB7EE5}"/>
                </a:ext>
              </a:extLst>
            </p:cNvPr>
            <p:cNvCxnSpPr/>
            <p:nvPr/>
          </p:nvCxnSpPr>
          <p:spPr>
            <a:xfrm>
              <a:off x="1605511" y="5119407"/>
              <a:ext cx="0" cy="646331"/>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507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CC3B7A-DB06-0CE6-7D5C-407452B9EBBF}"/>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ar-EG" sz="1600" dirty="0"/>
              <a:t> </a:t>
            </a:r>
            <a:r>
              <a:rPr lang="en-US" sz="3600" dirty="0"/>
              <a:t>Line Chart</a:t>
            </a:r>
          </a:p>
          <a:p>
            <a:endParaRPr lang="en-US" sz="1600" dirty="0"/>
          </a:p>
        </p:txBody>
      </p:sp>
      <p:pic>
        <p:nvPicPr>
          <p:cNvPr id="6" name="Picture 5">
            <a:extLst>
              <a:ext uri="{FF2B5EF4-FFF2-40B4-BE49-F238E27FC236}">
                <a16:creationId xmlns:a16="http://schemas.microsoft.com/office/drawing/2014/main" id="{5989D3D5-D71C-76E9-AF8C-644402B3B33C}"/>
              </a:ext>
            </a:extLst>
          </p:cNvPr>
          <p:cNvPicPr>
            <a:picLocks noChangeAspect="1"/>
          </p:cNvPicPr>
          <p:nvPr/>
        </p:nvPicPr>
        <p:blipFill>
          <a:blip r:embed="rId2"/>
          <a:stretch>
            <a:fillRect/>
          </a:stretch>
        </p:blipFill>
        <p:spPr>
          <a:xfrm>
            <a:off x="927966" y="814022"/>
            <a:ext cx="10336067" cy="5229955"/>
          </a:xfrm>
          <a:prstGeom prst="rect">
            <a:avLst/>
          </a:prstGeom>
        </p:spPr>
      </p:pic>
    </p:spTree>
    <p:extLst>
      <p:ext uri="{BB962C8B-B14F-4D97-AF65-F5344CB8AC3E}">
        <p14:creationId xmlns:p14="http://schemas.microsoft.com/office/powerpoint/2010/main" val="16775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CC3B7A-DB06-0CE6-7D5C-407452B9EBBF}"/>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ar-EG" sz="1600" dirty="0"/>
              <a:t> </a:t>
            </a:r>
            <a:r>
              <a:rPr lang="en-US" sz="3600" dirty="0"/>
              <a:t>Line Chart</a:t>
            </a:r>
          </a:p>
          <a:p>
            <a:endParaRPr lang="en-US" sz="1600" dirty="0"/>
          </a:p>
        </p:txBody>
      </p:sp>
      <p:pic>
        <p:nvPicPr>
          <p:cNvPr id="3" name="Picture 2">
            <a:extLst>
              <a:ext uri="{FF2B5EF4-FFF2-40B4-BE49-F238E27FC236}">
                <a16:creationId xmlns:a16="http://schemas.microsoft.com/office/drawing/2014/main" id="{4A6B87EE-F825-663B-F670-34278F006C89}"/>
              </a:ext>
            </a:extLst>
          </p:cNvPr>
          <p:cNvPicPr>
            <a:picLocks noChangeAspect="1"/>
          </p:cNvPicPr>
          <p:nvPr/>
        </p:nvPicPr>
        <p:blipFill>
          <a:blip r:embed="rId2"/>
          <a:stretch>
            <a:fillRect/>
          </a:stretch>
        </p:blipFill>
        <p:spPr>
          <a:xfrm>
            <a:off x="4399471" y="879894"/>
            <a:ext cx="6614501" cy="3871654"/>
          </a:xfrm>
          <a:prstGeom prst="rect">
            <a:avLst/>
          </a:prstGeom>
        </p:spPr>
      </p:pic>
      <p:sp>
        <p:nvSpPr>
          <p:cNvPr id="7" name="TextBox 6">
            <a:extLst>
              <a:ext uri="{FF2B5EF4-FFF2-40B4-BE49-F238E27FC236}">
                <a16:creationId xmlns:a16="http://schemas.microsoft.com/office/drawing/2014/main" id="{DFE98A52-E707-029E-507A-C443449327E6}"/>
              </a:ext>
            </a:extLst>
          </p:cNvPr>
          <p:cNvSpPr txBox="1"/>
          <p:nvPr/>
        </p:nvSpPr>
        <p:spPr>
          <a:xfrm>
            <a:off x="1474136" y="5118671"/>
            <a:ext cx="8368603" cy="830997"/>
          </a:xfrm>
          <a:prstGeom prst="rect">
            <a:avLst/>
          </a:prstGeom>
          <a:noFill/>
        </p:spPr>
        <p:txBody>
          <a:bodyPr wrap="square">
            <a:spAutoFit/>
          </a:bodyPr>
          <a:lstStyle/>
          <a:p>
            <a:pPr marL="342900" marR="0" lvl="0" indent="-342900" rtl="0">
              <a:spcBef>
                <a:spcPts val="0"/>
              </a:spcBef>
              <a:spcAft>
                <a:spcPts val="0"/>
              </a:spcAft>
              <a:buFont typeface="Symbol" panose="05050102010706020507" pitchFamily="18" charset="2"/>
              <a:buChar char=""/>
            </a:pPr>
            <a:r>
              <a:rPr lang="en-US" sz="2400" dirty="0">
                <a:effectLst/>
                <a:latin typeface="Arial" panose="020B0604020202020204" pitchFamily="34" charset="0"/>
                <a:ea typeface="Calibri" panose="020F0502020204030204" pitchFamily="34" charset="0"/>
                <a:cs typeface="Arial" panose="020B0604020202020204" pitchFamily="34" charset="0"/>
              </a:rPr>
              <a:t>A line chart can help company understand how sales are progressing month to month or year to year. </a:t>
            </a:r>
          </a:p>
        </p:txBody>
      </p:sp>
    </p:spTree>
    <p:extLst>
      <p:ext uri="{BB962C8B-B14F-4D97-AF65-F5344CB8AC3E}">
        <p14:creationId xmlns:p14="http://schemas.microsoft.com/office/powerpoint/2010/main" val="148438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CC3B7A-DB06-0CE6-7D5C-407452B9EBBF}"/>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ar-EG" sz="1600" dirty="0"/>
              <a:t> </a:t>
            </a:r>
            <a:r>
              <a:rPr lang="en-US" sz="3600" dirty="0"/>
              <a:t>Line Chart</a:t>
            </a:r>
          </a:p>
          <a:p>
            <a:endParaRPr lang="en-US" sz="1600" dirty="0"/>
          </a:p>
        </p:txBody>
      </p:sp>
      <p:sp>
        <p:nvSpPr>
          <p:cNvPr id="7" name="TextBox 6">
            <a:extLst>
              <a:ext uri="{FF2B5EF4-FFF2-40B4-BE49-F238E27FC236}">
                <a16:creationId xmlns:a16="http://schemas.microsoft.com/office/drawing/2014/main" id="{DFE98A52-E707-029E-507A-C443449327E6}"/>
              </a:ext>
            </a:extLst>
          </p:cNvPr>
          <p:cNvSpPr txBox="1"/>
          <p:nvPr/>
        </p:nvSpPr>
        <p:spPr>
          <a:xfrm>
            <a:off x="1500015" y="4799494"/>
            <a:ext cx="8368603" cy="1200329"/>
          </a:xfrm>
          <a:prstGeom prst="rect">
            <a:avLst/>
          </a:prstGeom>
          <a:noFill/>
        </p:spPr>
        <p:txBody>
          <a:bodyPr wrap="square">
            <a:spAutoFit/>
          </a:bodyPr>
          <a:lstStyle/>
          <a:p>
            <a:pPr marL="342900" marR="0" lvl="0" indent="-342900" rtl="0">
              <a:spcBef>
                <a:spcPts val="0"/>
              </a:spcBef>
              <a:spcAft>
                <a:spcPts val="0"/>
              </a:spcAft>
              <a:buFont typeface="Symbol" panose="05050102010706020507" pitchFamily="18" charset="2"/>
              <a:buChar char=""/>
            </a:pPr>
            <a:r>
              <a:rPr lang="en-US" sz="2400" dirty="0">
                <a:effectLst/>
                <a:latin typeface="Arial" panose="020B0604020202020204" pitchFamily="34" charset="0"/>
                <a:ea typeface="Calibri" panose="020F0502020204030204" pitchFamily="34" charset="0"/>
                <a:cs typeface="Arial" panose="020B0604020202020204" pitchFamily="34" charset="0"/>
              </a:rPr>
              <a:t>A line chart with multiple lines can show sales across different regions over time and help the stakeholders understand the trend or sales performance</a:t>
            </a:r>
          </a:p>
        </p:txBody>
      </p:sp>
      <p:pic>
        <p:nvPicPr>
          <p:cNvPr id="5" name="Picture 4">
            <a:extLst>
              <a:ext uri="{FF2B5EF4-FFF2-40B4-BE49-F238E27FC236}">
                <a16:creationId xmlns:a16="http://schemas.microsoft.com/office/drawing/2014/main" id="{2FA03C7C-2B91-E1DC-029A-0E0CC96AE6DF}"/>
              </a:ext>
            </a:extLst>
          </p:cNvPr>
          <p:cNvPicPr>
            <a:picLocks noChangeAspect="1"/>
          </p:cNvPicPr>
          <p:nvPr/>
        </p:nvPicPr>
        <p:blipFill>
          <a:blip r:embed="rId2"/>
          <a:stretch>
            <a:fillRect/>
          </a:stretch>
        </p:blipFill>
        <p:spPr>
          <a:xfrm>
            <a:off x="3864543" y="858177"/>
            <a:ext cx="6737320" cy="3753243"/>
          </a:xfrm>
          <a:prstGeom prst="rect">
            <a:avLst/>
          </a:prstGeom>
        </p:spPr>
      </p:pic>
    </p:spTree>
    <p:extLst>
      <p:ext uri="{BB962C8B-B14F-4D97-AF65-F5344CB8AC3E}">
        <p14:creationId xmlns:p14="http://schemas.microsoft.com/office/powerpoint/2010/main" val="137537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5476D-7D3B-387C-5F35-4D39B216BA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7C4447-EFBF-874E-20F4-76913827C9CA}"/>
              </a:ext>
            </a:extLst>
          </p:cNvPr>
          <p:cNvPicPr>
            <a:picLocks noChangeAspect="1"/>
          </p:cNvPicPr>
          <p:nvPr/>
        </p:nvPicPr>
        <p:blipFill>
          <a:blip r:embed="rId2"/>
          <a:stretch>
            <a:fillRect/>
          </a:stretch>
        </p:blipFill>
        <p:spPr>
          <a:xfrm>
            <a:off x="6830291" y="2663178"/>
            <a:ext cx="4788730" cy="3137878"/>
          </a:xfrm>
          <a:prstGeom prst="rect">
            <a:avLst/>
          </a:prstGeom>
        </p:spPr>
      </p:pic>
      <p:sp>
        <p:nvSpPr>
          <p:cNvPr id="4" name="Title 1">
            <a:extLst>
              <a:ext uri="{FF2B5EF4-FFF2-40B4-BE49-F238E27FC236}">
                <a16:creationId xmlns:a16="http://schemas.microsoft.com/office/drawing/2014/main" id="{6DDB40C9-64AF-F81B-8298-507E730C622E}"/>
              </a:ext>
            </a:extLst>
          </p:cNvPr>
          <p:cNvSpPr txBox="1">
            <a:spLocks/>
          </p:cNvSpPr>
          <p:nvPr/>
        </p:nvSpPr>
        <p:spPr>
          <a:xfrm>
            <a:off x="955519" y="661529"/>
            <a:ext cx="10280962" cy="21111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Exercise </a:t>
            </a:r>
            <a:r>
              <a:rPr lang="en-US" altLang="en-US" b="1" dirty="0">
                <a:solidFill>
                  <a:srgbClr val="FF0000"/>
                </a:solidFill>
                <a:latin typeface="Arial Black" panose="020B0A04020102020204" pitchFamily="34" charset="0"/>
                <a:cs typeface="Times New Roman" panose="02020603050405020304" pitchFamily="18" charset="0"/>
              </a:rPr>
              <a:t>4</a:t>
            </a: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a:t>
            </a:r>
          </a:p>
          <a:p>
            <a:pPr lvl="0"/>
            <a:r>
              <a:rPr lang="en-US" altLang="en-US" b="1" dirty="0">
                <a:solidFill>
                  <a:srgbClr val="FF0000"/>
                </a:solidFill>
                <a:latin typeface="Arial Black" panose="020B0A04020102020204" pitchFamily="34" charset="0"/>
              </a:rPr>
              <a:t>Creating Line Chart</a:t>
            </a:r>
            <a:endPar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mj-cs"/>
            </a:endParaRPr>
          </a:p>
        </p:txBody>
      </p:sp>
    </p:spTree>
    <p:extLst>
      <p:ext uri="{BB962C8B-B14F-4D97-AF65-F5344CB8AC3E}">
        <p14:creationId xmlns:p14="http://schemas.microsoft.com/office/powerpoint/2010/main" val="186650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FF3399"/>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6</a:t>
            </a: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1136466" y="2877748"/>
            <a:ext cx="6683589" cy="584775"/>
          </a:xfrm>
          <a:prstGeom prst="rect">
            <a:avLst/>
          </a:prstGeom>
          <a:noFill/>
        </p:spPr>
        <p:txBody>
          <a:bodyPr wrap="square" rtlCol="0">
            <a:spAutoFit/>
          </a:bodyPr>
          <a:lstStyle/>
          <a:p>
            <a:pPr lvl="0" algn="ctr">
              <a:defRPr/>
            </a:pP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Area Chart</a:t>
            </a:r>
          </a:p>
        </p:txBody>
      </p:sp>
    </p:spTree>
    <p:extLst>
      <p:ext uri="{BB962C8B-B14F-4D97-AF65-F5344CB8AC3E}">
        <p14:creationId xmlns:p14="http://schemas.microsoft.com/office/powerpoint/2010/main" val="147087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CC3B7A-DB06-0CE6-7D5C-407452B9EBBF}"/>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ar-EG" sz="1600" dirty="0"/>
              <a:t> </a:t>
            </a:r>
            <a:r>
              <a:rPr lang="en-US" sz="3600" dirty="0"/>
              <a:t>Area Chart</a:t>
            </a:r>
          </a:p>
          <a:p>
            <a:endParaRPr lang="en-US" sz="1600" dirty="0"/>
          </a:p>
        </p:txBody>
      </p:sp>
      <p:sp>
        <p:nvSpPr>
          <p:cNvPr id="3" name="TextBox 2">
            <a:extLst>
              <a:ext uri="{FF2B5EF4-FFF2-40B4-BE49-F238E27FC236}">
                <a16:creationId xmlns:a16="http://schemas.microsoft.com/office/drawing/2014/main" id="{6F990023-C72E-2FA8-771A-0E20B26536C0}"/>
              </a:ext>
            </a:extLst>
          </p:cNvPr>
          <p:cNvSpPr txBox="1"/>
          <p:nvPr/>
        </p:nvSpPr>
        <p:spPr>
          <a:xfrm>
            <a:off x="1244361" y="4796612"/>
            <a:ext cx="7908266" cy="830997"/>
          </a:xfrm>
          <a:prstGeom prst="rect">
            <a:avLst/>
          </a:prstGeom>
          <a:noFill/>
        </p:spPr>
        <p:txBody>
          <a:bodyPr wrap="square">
            <a:spAutoFit/>
          </a:bodyPr>
          <a:lstStyle/>
          <a:p>
            <a:pPr marL="342900" marR="0" lvl="0" indent="-342900" rtl="0">
              <a:spcBef>
                <a:spcPts val="0"/>
              </a:spcBef>
              <a:spcAft>
                <a:spcPts val="0"/>
              </a:spcAft>
              <a:buFont typeface="Symbol" panose="05050102010706020507" pitchFamily="18" charset="2"/>
              <a:buChar char=""/>
            </a:pPr>
            <a:r>
              <a:rPr lang="en-US" sz="2400" dirty="0">
                <a:effectLst/>
                <a:latin typeface="Arial" panose="020B0604020202020204" pitchFamily="34" charset="0"/>
                <a:ea typeface="Calibri" panose="020F0502020204030204" pitchFamily="34" charset="0"/>
                <a:cs typeface="Arial" panose="020B0604020202020204" pitchFamily="34" charset="0"/>
              </a:rPr>
              <a:t>While a line chart focuses on trends, an area chart emphasizes the magnitude of changes. </a:t>
            </a:r>
          </a:p>
        </p:txBody>
      </p:sp>
      <p:pic>
        <p:nvPicPr>
          <p:cNvPr id="8" name="Picture 7">
            <a:extLst>
              <a:ext uri="{FF2B5EF4-FFF2-40B4-BE49-F238E27FC236}">
                <a16:creationId xmlns:a16="http://schemas.microsoft.com/office/drawing/2014/main" id="{54E54006-E200-F99C-5AA2-CC3013326B2C}"/>
              </a:ext>
            </a:extLst>
          </p:cNvPr>
          <p:cNvPicPr>
            <a:picLocks noChangeAspect="1"/>
          </p:cNvPicPr>
          <p:nvPr/>
        </p:nvPicPr>
        <p:blipFill>
          <a:blip r:embed="rId2"/>
          <a:stretch>
            <a:fillRect/>
          </a:stretch>
        </p:blipFill>
        <p:spPr>
          <a:xfrm>
            <a:off x="940279" y="758488"/>
            <a:ext cx="9428843" cy="3779362"/>
          </a:xfrm>
          <a:prstGeom prst="rect">
            <a:avLst/>
          </a:prstGeom>
        </p:spPr>
      </p:pic>
    </p:spTree>
    <p:extLst>
      <p:ext uri="{BB962C8B-B14F-4D97-AF65-F5344CB8AC3E}">
        <p14:creationId xmlns:p14="http://schemas.microsoft.com/office/powerpoint/2010/main" val="88679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CC3B7A-DB06-0CE6-7D5C-407452B9EBBF}"/>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ar-EG" sz="1600" dirty="0"/>
              <a:t> </a:t>
            </a:r>
            <a:r>
              <a:rPr lang="en-US" sz="3600" dirty="0"/>
              <a:t>Area Chart</a:t>
            </a:r>
          </a:p>
          <a:p>
            <a:endParaRPr lang="en-US" sz="1600" dirty="0"/>
          </a:p>
        </p:txBody>
      </p:sp>
      <p:sp>
        <p:nvSpPr>
          <p:cNvPr id="3" name="TextBox 2">
            <a:extLst>
              <a:ext uri="{FF2B5EF4-FFF2-40B4-BE49-F238E27FC236}">
                <a16:creationId xmlns:a16="http://schemas.microsoft.com/office/drawing/2014/main" id="{6F990023-C72E-2FA8-771A-0E20B26536C0}"/>
              </a:ext>
            </a:extLst>
          </p:cNvPr>
          <p:cNvSpPr txBox="1"/>
          <p:nvPr/>
        </p:nvSpPr>
        <p:spPr>
          <a:xfrm>
            <a:off x="951062" y="4981278"/>
            <a:ext cx="9357593" cy="1015663"/>
          </a:xfrm>
          <a:prstGeom prst="rect">
            <a:avLst/>
          </a:prstGeom>
          <a:noFill/>
        </p:spPr>
        <p:txBody>
          <a:bodyPr wrap="square">
            <a:spAutoFit/>
          </a:bodyPr>
          <a:lstStyle/>
          <a:p>
            <a:pPr marL="342900" marR="0" lvl="0" indent="-342900" rtl="0">
              <a:spcBef>
                <a:spcPts val="0"/>
              </a:spcBef>
              <a:spcAft>
                <a:spcPts val="0"/>
              </a:spcAft>
              <a:buFont typeface="Symbol" panose="05050102010706020507" pitchFamily="18" charset="2"/>
              <a:buChar char=""/>
            </a:pPr>
            <a:r>
              <a:rPr lang="en-US" sz="2000" dirty="0">
                <a:effectLst/>
                <a:latin typeface="Arial" panose="020B0604020202020204" pitchFamily="34" charset="0"/>
                <a:ea typeface="Calibri" panose="020F0502020204030204" pitchFamily="34" charset="0"/>
                <a:cs typeface="Arial" panose="020B0604020202020204" pitchFamily="34" charset="0"/>
              </a:rPr>
              <a:t>	For example, regional sales represented by an area chart can help stakeholders intuitively understand and compare the degree each product region contributed to total sales for each month. </a:t>
            </a:r>
          </a:p>
        </p:txBody>
      </p:sp>
      <p:pic>
        <p:nvPicPr>
          <p:cNvPr id="5" name="Picture 4">
            <a:extLst>
              <a:ext uri="{FF2B5EF4-FFF2-40B4-BE49-F238E27FC236}">
                <a16:creationId xmlns:a16="http://schemas.microsoft.com/office/drawing/2014/main" id="{EE870341-7578-0CF3-2255-92B4BFB849A6}"/>
              </a:ext>
            </a:extLst>
          </p:cNvPr>
          <p:cNvPicPr>
            <a:picLocks noChangeAspect="1"/>
          </p:cNvPicPr>
          <p:nvPr/>
        </p:nvPicPr>
        <p:blipFill>
          <a:blip r:embed="rId2"/>
          <a:stretch>
            <a:fillRect/>
          </a:stretch>
        </p:blipFill>
        <p:spPr>
          <a:xfrm>
            <a:off x="3623094" y="861058"/>
            <a:ext cx="7289411" cy="4037687"/>
          </a:xfrm>
          <a:prstGeom prst="rect">
            <a:avLst/>
          </a:prstGeom>
        </p:spPr>
      </p:pic>
    </p:spTree>
    <p:extLst>
      <p:ext uri="{BB962C8B-B14F-4D97-AF65-F5344CB8AC3E}">
        <p14:creationId xmlns:p14="http://schemas.microsoft.com/office/powerpoint/2010/main" val="370697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CC3B7A-DB06-0CE6-7D5C-407452B9EBBF}"/>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ar-EG" sz="1600" dirty="0"/>
              <a:t> </a:t>
            </a:r>
            <a:r>
              <a:rPr lang="en-US" sz="3600" dirty="0"/>
              <a:t>Area Chart</a:t>
            </a:r>
          </a:p>
          <a:p>
            <a:endParaRPr lang="en-US" sz="1600" dirty="0"/>
          </a:p>
        </p:txBody>
      </p:sp>
      <p:sp>
        <p:nvSpPr>
          <p:cNvPr id="3" name="TextBox 2">
            <a:extLst>
              <a:ext uri="{FF2B5EF4-FFF2-40B4-BE49-F238E27FC236}">
                <a16:creationId xmlns:a16="http://schemas.microsoft.com/office/drawing/2014/main" id="{6F990023-C72E-2FA8-771A-0E20B26536C0}"/>
              </a:ext>
            </a:extLst>
          </p:cNvPr>
          <p:cNvSpPr txBox="1"/>
          <p:nvPr/>
        </p:nvSpPr>
        <p:spPr>
          <a:xfrm>
            <a:off x="1751163" y="4593090"/>
            <a:ext cx="9357593" cy="707886"/>
          </a:xfrm>
          <a:prstGeom prst="rect">
            <a:avLst/>
          </a:prstGeom>
          <a:noFill/>
        </p:spPr>
        <p:txBody>
          <a:bodyPr wrap="square">
            <a:spAutoFit/>
          </a:bodyPr>
          <a:lstStyle/>
          <a:p>
            <a:pPr marL="342900" marR="0" lvl="0" indent="-342900" rtl="0">
              <a:spcBef>
                <a:spcPts val="0"/>
              </a:spcBef>
              <a:spcAft>
                <a:spcPts val="0"/>
              </a:spcAft>
              <a:buFont typeface="Symbol" panose="05050102010706020507" pitchFamily="18" charset="2"/>
              <a:buChar char=""/>
            </a:pPr>
            <a:r>
              <a:rPr lang="en-US" sz="2000" dirty="0">
                <a:effectLst/>
                <a:latin typeface="Arial" panose="020B0604020202020204" pitchFamily="34" charset="0"/>
                <a:ea typeface="Calibri" panose="020F0502020204030204" pitchFamily="34" charset="0"/>
                <a:cs typeface="Arial" panose="020B0604020202020204" pitchFamily="34" charset="0"/>
              </a:rPr>
              <a:t>There's a variant of the area chart called a stacked area chart, where the data points from multiple categories are stacked on top of one another.</a:t>
            </a:r>
          </a:p>
        </p:txBody>
      </p:sp>
      <p:pic>
        <p:nvPicPr>
          <p:cNvPr id="8" name="Picture 7">
            <a:extLst>
              <a:ext uri="{FF2B5EF4-FFF2-40B4-BE49-F238E27FC236}">
                <a16:creationId xmlns:a16="http://schemas.microsoft.com/office/drawing/2014/main" id="{D4EC98CD-544A-E701-2F1E-CBB518080388}"/>
              </a:ext>
            </a:extLst>
          </p:cNvPr>
          <p:cNvPicPr>
            <a:picLocks noChangeAspect="1"/>
          </p:cNvPicPr>
          <p:nvPr/>
        </p:nvPicPr>
        <p:blipFill>
          <a:blip r:embed="rId2"/>
          <a:stretch>
            <a:fillRect/>
          </a:stretch>
        </p:blipFill>
        <p:spPr>
          <a:xfrm>
            <a:off x="1751162" y="985341"/>
            <a:ext cx="8548777" cy="3491547"/>
          </a:xfrm>
          <a:prstGeom prst="rect">
            <a:avLst/>
          </a:prstGeom>
        </p:spPr>
      </p:pic>
    </p:spTree>
    <p:extLst>
      <p:ext uri="{BB962C8B-B14F-4D97-AF65-F5344CB8AC3E}">
        <p14:creationId xmlns:p14="http://schemas.microsoft.com/office/powerpoint/2010/main" val="26983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CC3B7A-DB06-0CE6-7D5C-407452B9EBBF}"/>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ar-EG" sz="1600" dirty="0"/>
              <a:t> </a:t>
            </a:r>
            <a:r>
              <a:rPr lang="en-US" sz="3600" dirty="0"/>
              <a:t>Area Chart</a:t>
            </a:r>
          </a:p>
          <a:p>
            <a:endParaRPr lang="en-US" sz="1600" dirty="0"/>
          </a:p>
        </p:txBody>
      </p:sp>
      <p:sp>
        <p:nvSpPr>
          <p:cNvPr id="3" name="TextBox 2">
            <a:extLst>
              <a:ext uri="{FF2B5EF4-FFF2-40B4-BE49-F238E27FC236}">
                <a16:creationId xmlns:a16="http://schemas.microsoft.com/office/drawing/2014/main" id="{6F990023-C72E-2FA8-771A-0E20B26536C0}"/>
              </a:ext>
            </a:extLst>
          </p:cNvPr>
          <p:cNvSpPr txBox="1"/>
          <p:nvPr/>
        </p:nvSpPr>
        <p:spPr>
          <a:xfrm>
            <a:off x="1751163" y="4593090"/>
            <a:ext cx="9357593" cy="1015663"/>
          </a:xfrm>
          <a:prstGeom prst="rect">
            <a:avLst/>
          </a:prstGeom>
          <a:noFill/>
        </p:spPr>
        <p:txBody>
          <a:bodyPr wrap="square">
            <a:spAutoFit/>
          </a:bodyPr>
          <a:lstStyle/>
          <a:p>
            <a:pPr marL="342900" marR="0" lvl="0" indent="-342900" rtl="0">
              <a:spcBef>
                <a:spcPts val="0"/>
              </a:spcBef>
              <a:spcAft>
                <a:spcPts val="0"/>
              </a:spcAft>
              <a:buFont typeface="Symbol" panose="05050102010706020507" pitchFamily="18" charset="2"/>
              <a:buChar char=""/>
            </a:pPr>
            <a:r>
              <a:rPr lang="en-US" sz="2000" dirty="0">
                <a:effectLst/>
                <a:latin typeface="Arial" panose="020B0604020202020204" pitchFamily="34" charset="0"/>
                <a:ea typeface="Calibri" panose="020F0502020204030204" pitchFamily="34" charset="0"/>
                <a:cs typeface="Arial" panose="020B0604020202020204" pitchFamily="34" charset="0"/>
              </a:rPr>
              <a:t>For example, you could use a stacked area chart to illustrate the total orders over a period and demonstrate how each product region contributes to the total. </a:t>
            </a:r>
          </a:p>
        </p:txBody>
      </p:sp>
      <p:pic>
        <p:nvPicPr>
          <p:cNvPr id="5" name="Picture 4">
            <a:extLst>
              <a:ext uri="{FF2B5EF4-FFF2-40B4-BE49-F238E27FC236}">
                <a16:creationId xmlns:a16="http://schemas.microsoft.com/office/drawing/2014/main" id="{FA3D40C1-BD6C-1A80-CDE1-147071C7B97F}"/>
              </a:ext>
            </a:extLst>
          </p:cNvPr>
          <p:cNvPicPr>
            <a:picLocks noChangeAspect="1"/>
          </p:cNvPicPr>
          <p:nvPr/>
        </p:nvPicPr>
        <p:blipFill>
          <a:blip r:embed="rId2"/>
          <a:stretch>
            <a:fillRect/>
          </a:stretch>
        </p:blipFill>
        <p:spPr>
          <a:xfrm>
            <a:off x="2438290" y="758488"/>
            <a:ext cx="6731590" cy="3702374"/>
          </a:xfrm>
          <a:prstGeom prst="rect">
            <a:avLst/>
          </a:prstGeom>
        </p:spPr>
      </p:pic>
    </p:spTree>
    <p:extLst>
      <p:ext uri="{BB962C8B-B14F-4D97-AF65-F5344CB8AC3E}">
        <p14:creationId xmlns:p14="http://schemas.microsoft.com/office/powerpoint/2010/main" val="137685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CC3B7A-DB06-0CE6-7D5C-407452B9EBBF}"/>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ar-EG" sz="1600" dirty="0"/>
              <a:t> </a:t>
            </a:r>
            <a:r>
              <a:rPr lang="en-US" sz="3600" dirty="0"/>
              <a:t>Area Chart</a:t>
            </a:r>
          </a:p>
          <a:p>
            <a:endParaRPr lang="en-US" sz="1600" dirty="0"/>
          </a:p>
        </p:txBody>
      </p:sp>
      <p:sp>
        <p:nvSpPr>
          <p:cNvPr id="3" name="TextBox 2">
            <a:extLst>
              <a:ext uri="{FF2B5EF4-FFF2-40B4-BE49-F238E27FC236}">
                <a16:creationId xmlns:a16="http://schemas.microsoft.com/office/drawing/2014/main" id="{6F990023-C72E-2FA8-771A-0E20B26536C0}"/>
              </a:ext>
            </a:extLst>
          </p:cNvPr>
          <p:cNvSpPr txBox="1"/>
          <p:nvPr/>
        </p:nvSpPr>
        <p:spPr>
          <a:xfrm>
            <a:off x="3640348" y="4593090"/>
            <a:ext cx="3985403" cy="400110"/>
          </a:xfrm>
          <a:prstGeom prst="rect">
            <a:avLst/>
          </a:prstGeom>
          <a:noFill/>
        </p:spPr>
        <p:txBody>
          <a:bodyPr wrap="square">
            <a:spAutoFit/>
          </a:bodyPr>
          <a:lstStyle/>
          <a:p>
            <a:pPr marL="342900" marR="0" lvl="0" indent="-342900" rtl="0">
              <a:spcBef>
                <a:spcPts val="0"/>
              </a:spcBef>
              <a:spcAft>
                <a:spcPts val="0"/>
              </a:spcAft>
              <a:buFont typeface="Symbol" panose="05050102010706020507" pitchFamily="18" charset="2"/>
              <a:buChar char=""/>
            </a:pPr>
            <a:r>
              <a:rPr lang="en-US" sz="2000" dirty="0">
                <a:effectLst/>
                <a:latin typeface="Arial" panose="020B0604020202020204" pitchFamily="34" charset="0"/>
                <a:ea typeface="Calibri" panose="020F0502020204030204" pitchFamily="34" charset="0"/>
                <a:cs typeface="Arial" panose="020B0604020202020204" pitchFamily="34" charset="0"/>
              </a:rPr>
              <a:t>100% Stacked Area Chart</a:t>
            </a:r>
          </a:p>
        </p:txBody>
      </p:sp>
      <p:pic>
        <p:nvPicPr>
          <p:cNvPr id="6" name="Picture 5">
            <a:extLst>
              <a:ext uri="{FF2B5EF4-FFF2-40B4-BE49-F238E27FC236}">
                <a16:creationId xmlns:a16="http://schemas.microsoft.com/office/drawing/2014/main" id="{EC858D21-A1D2-0D6B-4946-79D9D06DEC81}"/>
              </a:ext>
            </a:extLst>
          </p:cNvPr>
          <p:cNvPicPr>
            <a:picLocks noChangeAspect="1"/>
          </p:cNvPicPr>
          <p:nvPr/>
        </p:nvPicPr>
        <p:blipFill>
          <a:blip r:embed="rId2"/>
          <a:stretch>
            <a:fillRect/>
          </a:stretch>
        </p:blipFill>
        <p:spPr>
          <a:xfrm>
            <a:off x="3640348" y="890668"/>
            <a:ext cx="6283024" cy="3570242"/>
          </a:xfrm>
          <a:prstGeom prst="rect">
            <a:avLst/>
          </a:prstGeom>
        </p:spPr>
      </p:pic>
    </p:spTree>
    <p:extLst>
      <p:ext uri="{BB962C8B-B14F-4D97-AF65-F5344CB8AC3E}">
        <p14:creationId xmlns:p14="http://schemas.microsoft.com/office/powerpoint/2010/main" val="25866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6E637-DDBB-4817-ECDC-00DE5BC43BAB}"/>
              </a:ext>
            </a:extLst>
          </p:cNvPr>
          <p:cNvPicPr>
            <a:picLocks noChangeAspect="1"/>
          </p:cNvPicPr>
          <p:nvPr/>
        </p:nvPicPr>
        <p:blipFill>
          <a:blip r:embed="rId2"/>
          <a:stretch>
            <a:fillRect/>
          </a:stretch>
        </p:blipFill>
        <p:spPr>
          <a:xfrm>
            <a:off x="4368800" y="217011"/>
            <a:ext cx="7412597" cy="4161967"/>
          </a:xfrm>
          <a:prstGeom prst="rect">
            <a:avLst/>
          </a:prstGeom>
        </p:spPr>
      </p:pic>
      <p:grpSp>
        <p:nvGrpSpPr>
          <p:cNvPr id="4" name="Group 3">
            <a:extLst>
              <a:ext uri="{FF2B5EF4-FFF2-40B4-BE49-F238E27FC236}">
                <a16:creationId xmlns:a16="http://schemas.microsoft.com/office/drawing/2014/main" id="{B3A22527-E512-C6A0-7F57-7A5E06F18B22}"/>
              </a:ext>
            </a:extLst>
          </p:cNvPr>
          <p:cNvGrpSpPr/>
          <p:nvPr/>
        </p:nvGrpSpPr>
        <p:grpSpPr>
          <a:xfrm>
            <a:off x="2150456" y="4823844"/>
            <a:ext cx="10618420" cy="1200329"/>
            <a:chOff x="1605511" y="5119407"/>
            <a:chExt cx="10618420" cy="1200329"/>
          </a:xfrm>
        </p:grpSpPr>
        <p:sp>
          <p:nvSpPr>
            <p:cNvPr id="5" name="Rectangle 4">
              <a:extLst>
                <a:ext uri="{FF2B5EF4-FFF2-40B4-BE49-F238E27FC236}">
                  <a16:creationId xmlns:a16="http://schemas.microsoft.com/office/drawing/2014/main" id="{CF48A4AE-9993-A505-C40A-FD6D91FEF85B}"/>
                </a:ext>
              </a:extLst>
            </p:cNvPr>
            <p:cNvSpPr/>
            <p:nvPr/>
          </p:nvSpPr>
          <p:spPr>
            <a:xfrm>
              <a:off x="1690255" y="5119407"/>
              <a:ext cx="10533676" cy="1200329"/>
            </a:xfrm>
            <a:prstGeom prst="rect">
              <a:avLst/>
            </a:prstGeom>
            <a:noFill/>
          </p:spPr>
          <p:txBody>
            <a:bodyPr wrap="square" lIns="91440" tIns="45720" rIns="91440" bIns="45720">
              <a:spAutoFit/>
            </a:bodyPr>
            <a:lstStyle/>
            <a:p>
              <a:r>
                <a:rPr lang="en-US" sz="2400" b="1" dirty="0">
                  <a:ln w="0"/>
                  <a:effectLst>
                    <a:outerShdw blurRad="38100" dist="19050" dir="2700000" algn="tl" rotWithShape="0">
                      <a:schemeClr val="dk1">
                        <a:alpha val="40000"/>
                      </a:schemeClr>
                    </a:outerShdw>
                  </a:effectLst>
                </a:rPr>
                <a:t>You can visualize data </a:t>
              </a:r>
            </a:p>
            <a:p>
              <a:r>
                <a:rPr lang="en-US" sz="2400" b="1" dirty="0">
                  <a:ln w="0"/>
                  <a:effectLst>
                    <a:outerShdw blurRad="38100" dist="19050" dir="2700000" algn="tl" rotWithShape="0">
                      <a:schemeClr val="dk1">
                        <a:alpha val="40000"/>
                      </a:schemeClr>
                    </a:outerShdw>
                  </a:effectLst>
                </a:rPr>
                <a:t>to transform the data into </a:t>
              </a:r>
            </a:p>
            <a:p>
              <a:r>
                <a:rPr lang="en-US" sz="2400" b="1" dirty="0">
                  <a:ln w="0"/>
                  <a:effectLst>
                    <a:outerShdw blurRad="38100" dist="19050" dir="2700000" algn="tl" rotWithShape="0">
                      <a:schemeClr val="dk1">
                        <a:alpha val="40000"/>
                      </a:schemeClr>
                    </a:outerShdw>
                  </a:effectLst>
                </a:rPr>
                <a:t>a compelling, interactive, and easily digestible format</a:t>
              </a:r>
              <a:endParaRPr lang="en-US" sz="2400" b="1" cap="none" spc="0" dirty="0">
                <a:ln w="0"/>
                <a:solidFill>
                  <a:schemeClr val="tx1"/>
                </a:solidFill>
                <a:effectLst>
                  <a:outerShdw blurRad="38100" dist="19050" dir="2700000" algn="tl" rotWithShape="0">
                    <a:schemeClr val="dk1">
                      <a:alpha val="40000"/>
                    </a:schemeClr>
                  </a:outerShdw>
                </a:effectLst>
              </a:endParaRPr>
            </a:p>
          </p:txBody>
        </p:sp>
        <p:cxnSp>
          <p:nvCxnSpPr>
            <p:cNvPr id="6" name="Straight Connector 5">
              <a:extLst>
                <a:ext uri="{FF2B5EF4-FFF2-40B4-BE49-F238E27FC236}">
                  <a16:creationId xmlns:a16="http://schemas.microsoft.com/office/drawing/2014/main" id="{AAF07A43-22BA-4959-170E-859FFA32B938}"/>
                </a:ext>
              </a:extLst>
            </p:cNvPr>
            <p:cNvCxnSpPr>
              <a:cxnSpLocks/>
            </p:cNvCxnSpPr>
            <p:nvPr/>
          </p:nvCxnSpPr>
          <p:spPr>
            <a:xfrm>
              <a:off x="1605511" y="5119407"/>
              <a:ext cx="0" cy="1200329"/>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453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CC3B7A-DB06-0CE6-7D5C-407452B9EBBF}"/>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400" dirty="0"/>
              <a:t>                          </a:t>
            </a:r>
            <a:r>
              <a:rPr lang="ar-EG" sz="1400" dirty="0"/>
              <a:t> </a:t>
            </a:r>
            <a:r>
              <a:rPr lang="en-US" sz="3200" dirty="0"/>
              <a:t>when to use bar and column charts, or line and area charts? </a:t>
            </a:r>
          </a:p>
          <a:p>
            <a:endParaRPr lang="en-US" sz="1400" dirty="0"/>
          </a:p>
        </p:txBody>
      </p:sp>
      <p:sp>
        <p:nvSpPr>
          <p:cNvPr id="3" name="TextBox 2">
            <a:extLst>
              <a:ext uri="{FF2B5EF4-FFF2-40B4-BE49-F238E27FC236}">
                <a16:creationId xmlns:a16="http://schemas.microsoft.com/office/drawing/2014/main" id="{6F990023-C72E-2FA8-771A-0E20B26536C0}"/>
              </a:ext>
            </a:extLst>
          </p:cNvPr>
          <p:cNvSpPr txBox="1"/>
          <p:nvPr/>
        </p:nvSpPr>
        <p:spPr>
          <a:xfrm>
            <a:off x="1362976" y="3902976"/>
            <a:ext cx="3510950" cy="1323439"/>
          </a:xfrm>
          <a:prstGeom prst="rect">
            <a:avLst/>
          </a:prstGeom>
          <a:noFill/>
        </p:spPr>
        <p:txBody>
          <a:bodyPr wrap="square">
            <a:spAutoFit/>
          </a:bodyPr>
          <a:lstStyle/>
          <a:p>
            <a:pPr marL="342900" lvl="0" indent="-342900">
              <a:buFont typeface="Symbol" panose="05050102010706020507" pitchFamily="18" charset="2"/>
              <a:buChar char=""/>
            </a:pPr>
            <a:r>
              <a:rPr lang="en-US" sz="2000" dirty="0">
                <a:latin typeface="Arial" panose="020B0604020202020204" pitchFamily="34" charset="0"/>
                <a:ea typeface="Calibri" panose="020F0502020204030204" pitchFamily="34" charset="0"/>
                <a:cs typeface="Arial" panose="020B0604020202020204" pitchFamily="34" charset="0"/>
              </a:rPr>
              <a:t>When presenting a few items, bar and column charts can be visually appealing and effective. </a:t>
            </a:r>
            <a:endParaRPr lang="en-US" sz="20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A745EB8-FB9E-BF54-6FAB-3BAFD4082AF0}"/>
              </a:ext>
            </a:extLst>
          </p:cNvPr>
          <p:cNvPicPr>
            <a:picLocks noChangeAspect="1"/>
          </p:cNvPicPr>
          <p:nvPr/>
        </p:nvPicPr>
        <p:blipFill>
          <a:blip r:embed="rId2"/>
          <a:stretch>
            <a:fillRect/>
          </a:stretch>
        </p:blipFill>
        <p:spPr>
          <a:xfrm>
            <a:off x="1483743" y="758488"/>
            <a:ext cx="2674189" cy="2763328"/>
          </a:xfrm>
          <a:prstGeom prst="rect">
            <a:avLst/>
          </a:prstGeom>
        </p:spPr>
      </p:pic>
      <p:pic>
        <p:nvPicPr>
          <p:cNvPr id="8" name="Picture 7">
            <a:extLst>
              <a:ext uri="{FF2B5EF4-FFF2-40B4-BE49-F238E27FC236}">
                <a16:creationId xmlns:a16="http://schemas.microsoft.com/office/drawing/2014/main" id="{69787313-8CB2-D8D2-6DE6-D2DF7380BA2A}"/>
              </a:ext>
            </a:extLst>
          </p:cNvPr>
          <p:cNvPicPr>
            <a:picLocks noChangeAspect="1"/>
          </p:cNvPicPr>
          <p:nvPr/>
        </p:nvPicPr>
        <p:blipFill>
          <a:blip r:embed="rId3"/>
          <a:stretch>
            <a:fillRect/>
          </a:stretch>
        </p:blipFill>
        <p:spPr>
          <a:xfrm>
            <a:off x="7441030" y="805936"/>
            <a:ext cx="2674189" cy="2715880"/>
          </a:xfrm>
          <a:prstGeom prst="rect">
            <a:avLst/>
          </a:prstGeom>
        </p:spPr>
      </p:pic>
      <p:sp>
        <p:nvSpPr>
          <p:cNvPr id="9" name="TextBox 8">
            <a:extLst>
              <a:ext uri="{FF2B5EF4-FFF2-40B4-BE49-F238E27FC236}">
                <a16:creationId xmlns:a16="http://schemas.microsoft.com/office/drawing/2014/main" id="{001AEC27-79B0-6675-0538-432478B3FE6E}"/>
              </a:ext>
            </a:extLst>
          </p:cNvPr>
          <p:cNvSpPr txBox="1"/>
          <p:nvPr/>
        </p:nvSpPr>
        <p:spPr>
          <a:xfrm>
            <a:off x="7022649" y="3902976"/>
            <a:ext cx="3510950" cy="1323439"/>
          </a:xfrm>
          <a:prstGeom prst="rect">
            <a:avLst/>
          </a:prstGeom>
          <a:noFill/>
        </p:spPr>
        <p:txBody>
          <a:bodyPr wrap="square">
            <a:spAutoFit/>
          </a:bodyPr>
          <a:lstStyle/>
          <a:p>
            <a:pPr marL="342900" lvl="0" indent="-342900">
              <a:buFont typeface="Symbol" panose="05050102010706020507" pitchFamily="18" charset="2"/>
              <a:buChar char=""/>
            </a:pPr>
            <a:r>
              <a:rPr lang="en-US" sz="2000" dirty="0">
                <a:latin typeface="Arial" panose="020B0604020202020204" pitchFamily="34" charset="0"/>
                <a:ea typeface="Calibri" panose="020F0502020204030204" pitchFamily="34" charset="0"/>
                <a:cs typeface="Arial" panose="020B0604020202020204" pitchFamily="34" charset="0"/>
              </a:rPr>
              <a:t>When dealing with many data points, these charts can become cluttered and difficult to read</a:t>
            </a:r>
            <a:endParaRPr lang="en-US" sz="2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4835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CC3B7A-DB06-0CE6-7D5C-407452B9EBBF}"/>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400" dirty="0"/>
              <a:t>                          </a:t>
            </a:r>
            <a:r>
              <a:rPr lang="ar-EG" sz="1400" dirty="0"/>
              <a:t> </a:t>
            </a:r>
            <a:r>
              <a:rPr lang="en-US" sz="3200" dirty="0"/>
              <a:t>when to use bar and column charts, or line and area charts? </a:t>
            </a:r>
          </a:p>
          <a:p>
            <a:endParaRPr lang="en-US" sz="1400" dirty="0"/>
          </a:p>
        </p:txBody>
      </p:sp>
      <p:pic>
        <p:nvPicPr>
          <p:cNvPr id="5" name="Picture 4">
            <a:extLst>
              <a:ext uri="{FF2B5EF4-FFF2-40B4-BE49-F238E27FC236}">
                <a16:creationId xmlns:a16="http://schemas.microsoft.com/office/drawing/2014/main" id="{AC106E54-CAD3-6DAA-FAF1-C1A4F20FD89E}"/>
              </a:ext>
            </a:extLst>
          </p:cNvPr>
          <p:cNvPicPr>
            <a:picLocks noChangeAspect="1"/>
          </p:cNvPicPr>
          <p:nvPr/>
        </p:nvPicPr>
        <p:blipFill>
          <a:blip r:embed="rId2"/>
          <a:stretch>
            <a:fillRect/>
          </a:stretch>
        </p:blipFill>
        <p:spPr>
          <a:xfrm>
            <a:off x="2363637" y="929457"/>
            <a:ext cx="8692944" cy="3570865"/>
          </a:xfrm>
          <a:prstGeom prst="rect">
            <a:avLst/>
          </a:prstGeom>
        </p:spPr>
      </p:pic>
      <p:sp>
        <p:nvSpPr>
          <p:cNvPr id="10" name="TextBox 9">
            <a:extLst>
              <a:ext uri="{FF2B5EF4-FFF2-40B4-BE49-F238E27FC236}">
                <a16:creationId xmlns:a16="http://schemas.microsoft.com/office/drawing/2014/main" id="{D8A12746-8765-0263-DADC-84AEBE2D42DC}"/>
              </a:ext>
            </a:extLst>
          </p:cNvPr>
          <p:cNvSpPr txBox="1"/>
          <p:nvPr/>
        </p:nvSpPr>
        <p:spPr>
          <a:xfrm>
            <a:off x="2710851" y="4766419"/>
            <a:ext cx="6094562" cy="646331"/>
          </a:xfrm>
          <a:prstGeom prst="rect">
            <a:avLst/>
          </a:prstGeom>
          <a:noFill/>
        </p:spPr>
        <p:txBody>
          <a:bodyPr wrap="square">
            <a:spAutoFit/>
          </a:bodyPr>
          <a:lstStyle>
            <a:defPPr>
              <a:defRPr lang="en-US"/>
            </a:defPPr>
            <a:lvl1pPr marL="342900" lvl="0" indent="-342900">
              <a:buFont typeface="Symbol" panose="05050102010706020507" pitchFamily="18" charset="2"/>
              <a:buChar char=""/>
              <a:defRPr sz="2000">
                <a:latin typeface="Arial" panose="020B0604020202020204" pitchFamily="34" charset="0"/>
                <a:ea typeface="Calibri" panose="020F0502020204030204" pitchFamily="34" charset="0"/>
                <a:cs typeface="Arial" panose="020B0604020202020204" pitchFamily="34" charset="0"/>
              </a:defRPr>
            </a:lvl1pPr>
          </a:lstStyle>
          <a:p>
            <a:r>
              <a:rPr lang="en-US" dirty="0"/>
              <a:t>Area charts are effective for visualizing changes in multiple values over time. </a:t>
            </a:r>
          </a:p>
        </p:txBody>
      </p:sp>
    </p:spTree>
    <p:extLst>
      <p:ext uri="{BB962C8B-B14F-4D97-AF65-F5344CB8AC3E}">
        <p14:creationId xmlns:p14="http://schemas.microsoft.com/office/powerpoint/2010/main" val="112180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CC3B7A-DB06-0CE6-7D5C-407452B9EBBF}"/>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400" dirty="0"/>
              <a:t>                          </a:t>
            </a:r>
            <a:r>
              <a:rPr lang="ar-EG" sz="1400" dirty="0"/>
              <a:t> </a:t>
            </a:r>
            <a:r>
              <a:rPr lang="en-US" sz="3200" dirty="0"/>
              <a:t>when to use bar and column charts, or line and area charts? </a:t>
            </a:r>
          </a:p>
          <a:p>
            <a:endParaRPr lang="en-US" sz="1400" dirty="0"/>
          </a:p>
        </p:txBody>
      </p:sp>
      <p:sp>
        <p:nvSpPr>
          <p:cNvPr id="10" name="TextBox 9">
            <a:extLst>
              <a:ext uri="{FF2B5EF4-FFF2-40B4-BE49-F238E27FC236}">
                <a16:creationId xmlns:a16="http://schemas.microsoft.com/office/drawing/2014/main" id="{D8A12746-8765-0263-DADC-84AEBE2D42DC}"/>
              </a:ext>
            </a:extLst>
          </p:cNvPr>
          <p:cNvSpPr txBox="1"/>
          <p:nvPr/>
        </p:nvSpPr>
        <p:spPr>
          <a:xfrm>
            <a:off x="2710850" y="4766419"/>
            <a:ext cx="7097383" cy="1015663"/>
          </a:xfrm>
          <a:prstGeom prst="rect">
            <a:avLst/>
          </a:prstGeom>
          <a:noFill/>
        </p:spPr>
        <p:txBody>
          <a:bodyPr wrap="square">
            <a:spAutoFit/>
          </a:bodyPr>
          <a:lstStyle>
            <a:defPPr>
              <a:defRPr lang="en-US"/>
            </a:defPPr>
            <a:lvl1pPr marL="342900" lvl="0" indent="-342900">
              <a:buFont typeface="Symbol" panose="05050102010706020507" pitchFamily="18" charset="2"/>
              <a:buChar char=""/>
              <a:defRPr sz="2000">
                <a:latin typeface="Arial" panose="020B0604020202020204" pitchFamily="34" charset="0"/>
                <a:ea typeface="Calibri" panose="020F0502020204030204" pitchFamily="34" charset="0"/>
                <a:cs typeface="Arial" panose="020B0604020202020204" pitchFamily="34" charset="0"/>
              </a:defRPr>
            </a:lvl1pPr>
          </a:lstStyle>
          <a:p>
            <a:r>
              <a:rPr lang="en-US" dirty="0"/>
              <a:t>Both line and area charts are effective in visualizing the changes in values of multiple categories, particularly over time. </a:t>
            </a:r>
          </a:p>
        </p:txBody>
      </p:sp>
      <p:pic>
        <p:nvPicPr>
          <p:cNvPr id="3" name="Picture 2">
            <a:extLst>
              <a:ext uri="{FF2B5EF4-FFF2-40B4-BE49-F238E27FC236}">
                <a16:creationId xmlns:a16="http://schemas.microsoft.com/office/drawing/2014/main" id="{EFAC2604-671A-3115-842F-D70ADC8BD673}"/>
              </a:ext>
            </a:extLst>
          </p:cNvPr>
          <p:cNvPicPr>
            <a:picLocks noChangeAspect="1"/>
          </p:cNvPicPr>
          <p:nvPr/>
        </p:nvPicPr>
        <p:blipFill>
          <a:blip r:embed="rId2"/>
          <a:stretch>
            <a:fillRect/>
          </a:stretch>
        </p:blipFill>
        <p:spPr>
          <a:xfrm>
            <a:off x="2234241" y="913367"/>
            <a:ext cx="7910949" cy="3515977"/>
          </a:xfrm>
          <a:prstGeom prst="rect">
            <a:avLst/>
          </a:prstGeom>
        </p:spPr>
      </p:pic>
    </p:spTree>
    <p:extLst>
      <p:ext uri="{BB962C8B-B14F-4D97-AF65-F5344CB8AC3E}">
        <p14:creationId xmlns:p14="http://schemas.microsoft.com/office/powerpoint/2010/main" val="202497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CC3B7A-DB06-0CE6-7D5C-407452B9EBBF}"/>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400" dirty="0"/>
              <a:t>                          </a:t>
            </a:r>
            <a:r>
              <a:rPr lang="ar-EG" sz="1400" dirty="0"/>
              <a:t> </a:t>
            </a:r>
            <a:r>
              <a:rPr lang="en-US" sz="3200" dirty="0"/>
              <a:t>when to use bar and column charts, or line and area charts? </a:t>
            </a:r>
          </a:p>
          <a:p>
            <a:endParaRPr lang="en-US" sz="1400" dirty="0"/>
          </a:p>
        </p:txBody>
      </p:sp>
      <p:sp>
        <p:nvSpPr>
          <p:cNvPr id="10" name="TextBox 9">
            <a:extLst>
              <a:ext uri="{FF2B5EF4-FFF2-40B4-BE49-F238E27FC236}">
                <a16:creationId xmlns:a16="http://schemas.microsoft.com/office/drawing/2014/main" id="{D8A12746-8765-0263-DADC-84AEBE2D42DC}"/>
              </a:ext>
            </a:extLst>
          </p:cNvPr>
          <p:cNvSpPr txBox="1"/>
          <p:nvPr/>
        </p:nvSpPr>
        <p:spPr>
          <a:xfrm>
            <a:off x="3780525" y="4766419"/>
            <a:ext cx="7097383" cy="400110"/>
          </a:xfrm>
          <a:prstGeom prst="rect">
            <a:avLst/>
          </a:prstGeom>
          <a:noFill/>
        </p:spPr>
        <p:txBody>
          <a:bodyPr wrap="square">
            <a:spAutoFit/>
          </a:bodyPr>
          <a:lstStyle>
            <a:defPPr>
              <a:defRPr lang="en-US"/>
            </a:defPPr>
            <a:lvl1pPr marL="342900" lvl="0" indent="-342900">
              <a:buFont typeface="Symbol" panose="05050102010706020507" pitchFamily="18" charset="2"/>
              <a:buChar char=""/>
              <a:defRPr sz="2000">
                <a:latin typeface="Arial" panose="020B0604020202020204" pitchFamily="34" charset="0"/>
                <a:ea typeface="Calibri" panose="020F0502020204030204" pitchFamily="34" charset="0"/>
                <a:cs typeface="Arial" panose="020B0604020202020204" pitchFamily="34" charset="0"/>
              </a:defRPr>
            </a:lvl1pPr>
          </a:lstStyle>
          <a:p>
            <a:r>
              <a:rPr lang="en-US" dirty="0"/>
              <a:t>Line charts are useful for identifying trends  </a:t>
            </a:r>
          </a:p>
        </p:txBody>
      </p:sp>
      <p:pic>
        <p:nvPicPr>
          <p:cNvPr id="5" name="Picture 4">
            <a:extLst>
              <a:ext uri="{FF2B5EF4-FFF2-40B4-BE49-F238E27FC236}">
                <a16:creationId xmlns:a16="http://schemas.microsoft.com/office/drawing/2014/main" id="{0417F94E-4F11-6F34-E3F5-178FE24D0474}"/>
              </a:ext>
            </a:extLst>
          </p:cNvPr>
          <p:cNvPicPr>
            <a:picLocks noChangeAspect="1"/>
          </p:cNvPicPr>
          <p:nvPr/>
        </p:nvPicPr>
        <p:blipFill>
          <a:blip r:embed="rId2"/>
          <a:stretch>
            <a:fillRect/>
          </a:stretch>
        </p:blipFill>
        <p:spPr>
          <a:xfrm>
            <a:off x="4214550" y="866714"/>
            <a:ext cx="3762900" cy="3791479"/>
          </a:xfrm>
          <a:prstGeom prst="rect">
            <a:avLst/>
          </a:prstGeom>
        </p:spPr>
      </p:pic>
    </p:spTree>
    <p:extLst>
      <p:ext uri="{BB962C8B-B14F-4D97-AF65-F5344CB8AC3E}">
        <p14:creationId xmlns:p14="http://schemas.microsoft.com/office/powerpoint/2010/main" val="172330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CC3B7A-DB06-0CE6-7D5C-407452B9EBBF}"/>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400" dirty="0"/>
              <a:t>                          </a:t>
            </a:r>
            <a:r>
              <a:rPr lang="ar-EG" sz="1400" dirty="0"/>
              <a:t> </a:t>
            </a:r>
            <a:r>
              <a:rPr lang="en-US" sz="3200" dirty="0"/>
              <a:t>When to use bar and column charts, or line and area charts? </a:t>
            </a:r>
          </a:p>
          <a:p>
            <a:endParaRPr lang="en-US" sz="1400" dirty="0"/>
          </a:p>
        </p:txBody>
      </p:sp>
      <p:sp>
        <p:nvSpPr>
          <p:cNvPr id="10" name="TextBox 9">
            <a:extLst>
              <a:ext uri="{FF2B5EF4-FFF2-40B4-BE49-F238E27FC236}">
                <a16:creationId xmlns:a16="http://schemas.microsoft.com/office/drawing/2014/main" id="{D8A12746-8765-0263-DADC-84AEBE2D42DC}"/>
              </a:ext>
            </a:extLst>
          </p:cNvPr>
          <p:cNvSpPr txBox="1"/>
          <p:nvPr/>
        </p:nvSpPr>
        <p:spPr>
          <a:xfrm>
            <a:off x="1278864" y="4481447"/>
            <a:ext cx="7097383" cy="1508105"/>
          </a:xfrm>
          <a:prstGeom prst="rect">
            <a:avLst/>
          </a:prstGeom>
          <a:noFill/>
        </p:spPr>
        <p:txBody>
          <a:bodyPr wrap="square">
            <a:spAutoFit/>
          </a:bodyPr>
          <a:lstStyle>
            <a:defPPr>
              <a:defRPr lang="en-US"/>
            </a:defPPr>
            <a:lvl1pPr marL="342900" lvl="0" indent="-342900">
              <a:buFont typeface="Symbol" panose="05050102010706020507" pitchFamily="18" charset="2"/>
              <a:buChar char=""/>
              <a:defRPr sz="2000">
                <a:latin typeface="Arial" panose="020B0604020202020204" pitchFamily="34" charset="0"/>
                <a:ea typeface="Calibri" panose="020F0502020204030204" pitchFamily="34" charset="0"/>
                <a:cs typeface="Arial" panose="020B0604020202020204" pitchFamily="34" charset="0"/>
              </a:defRPr>
            </a:lvl1pPr>
          </a:lstStyle>
          <a:p>
            <a:r>
              <a:rPr lang="en-US" dirty="0"/>
              <a:t>A</a:t>
            </a:r>
            <a:r>
              <a:rPr lang="en-US" dirty="0">
                <a:effectLst/>
                <a:latin typeface="Arial" panose="020B0604020202020204" pitchFamily="34" charset="0"/>
                <a:ea typeface="Calibri" panose="020F0502020204030204" pitchFamily="34" charset="0"/>
              </a:rPr>
              <a:t>rea charts offer a further benefit:</a:t>
            </a:r>
          </a:p>
          <a:p>
            <a:pPr marL="742950" lvl="1" indent="-285750">
              <a:buFont typeface="Arial" panose="020B0604020202020204" pitchFamily="34" charset="0"/>
              <a:buChar char="•"/>
            </a:pPr>
            <a:r>
              <a:rPr lang="en-US" dirty="0">
                <a:effectLst/>
                <a:latin typeface="Arial" panose="020B0604020202020204" pitchFamily="34" charset="0"/>
                <a:ea typeface="Calibri" panose="020F0502020204030204" pitchFamily="34" charset="0"/>
              </a:rPr>
              <a:t>Interpret the magnitude of the values. </a:t>
            </a:r>
          </a:p>
          <a:p>
            <a:pPr marL="742950" lvl="1" indent="-285750">
              <a:buFont typeface="Arial" panose="020B0604020202020204" pitchFamily="34" charset="0"/>
              <a:buChar char="•"/>
            </a:pPr>
            <a:r>
              <a:rPr lang="en-US" dirty="0">
                <a:latin typeface="Arial" panose="020B0604020202020204" pitchFamily="34" charset="0"/>
                <a:ea typeface="Calibri" panose="020F0502020204030204" pitchFamily="34" charset="0"/>
              </a:rPr>
              <a:t>E</a:t>
            </a:r>
            <a:r>
              <a:rPr lang="en-US" dirty="0">
                <a:effectLst/>
                <a:latin typeface="Arial" panose="020B0604020202020204" pitchFamily="34" charset="0"/>
                <a:ea typeface="Calibri" panose="020F0502020204030204" pitchFamily="34" charset="0"/>
              </a:rPr>
              <a:t>ffectively illustrate the cumulative impact of the data points over the selected time, </a:t>
            </a:r>
          </a:p>
          <a:p>
            <a:pPr marL="742950" lvl="1" indent="-285750">
              <a:buFont typeface="Arial" panose="020B0604020202020204" pitchFamily="34" charset="0"/>
              <a:buChar char="•"/>
            </a:pPr>
            <a:r>
              <a:rPr lang="en-US" dirty="0">
                <a:effectLst/>
                <a:latin typeface="Arial" panose="020B0604020202020204" pitchFamily="34" charset="0"/>
                <a:ea typeface="Calibri" panose="020F0502020204030204" pitchFamily="34" charset="0"/>
              </a:rPr>
              <a:t>Providing an overall picture of the data trends. </a:t>
            </a:r>
            <a:endParaRPr lang="en-US" sz="2000" dirty="0"/>
          </a:p>
        </p:txBody>
      </p:sp>
      <p:pic>
        <p:nvPicPr>
          <p:cNvPr id="3" name="Picture 2">
            <a:extLst>
              <a:ext uri="{FF2B5EF4-FFF2-40B4-BE49-F238E27FC236}">
                <a16:creationId xmlns:a16="http://schemas.microsoft.com/office/drawing/2014/main" id="{59D4465A-8E20-D9B1-116E-42941D5A7635}"/>
              </a:ext>
            </a:extLst>
          </p:cNvPr>
          <p:cNvPicPr>
            <a:picLocks noChangeAspect="1"/>
          </p:cNvPicPr>
          <p:nvPr/>
        </p:nvPicPr>
        <p:blipFill>
          <a:blip r:embed="rId2"/>
          <a:stretch>
            <a:fillRect/>
          </a:stretch>
        </p:blipFill>
        <p:spPr>
          <a:xfrm>
            <a:off x="1552755" y="758488"/>
            <a:ext cx="7866389" cy="3524551"/>
          </a:xfrm>
          <a:prstGeom prst="rect">
            <a:avLst/>
          </a:prstGeom>
        </p:spPr>
      </p:pic>
    </p:spTree>
    <p:extLst>
      <p:ext uri="{BB962C8B-B14F-4D97-AF65-F5344CB8AC3E}">
        <p14:creationId xmlns:p14="http://schemas.microsoft.com/office/powerpoint/2010/main" val="246694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5476D-7D3B-387C-5F35-4D39B216BA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7C4447-EFBF-874E-20F4-76913827C9CA}"/>
              </a:ext>
            </a:extLst>
          </p:cNvPr>
          <p:cNvPicPr>
            <a:picLocks noChangeAspect="1"/>
          </p:cNvPicPr>
          <p:nvPr/>
        </p:nvPicPr>
        <p:blipFill>
          <a:blip r:embed="rId2"/>
          <a:stretch>
            <a:fillRect/>
          </a:stretch>
        </p:blipFill>
        <p:spPr>
          <a:xfrm>
            <a:off x="6830291" y="2663178"/>
            <a:ext cx="4788730" cy="3137878"/>
          </a:xfrm>
          <a:prstGeom prst="rect">
            <a:avLst/>
          </a:prstGeom>
        </p:spPr>
      </p:pic>
      <p:sp>
        <p:nvSpPr>
          <p:cNvPr id="4" name="Title 1">
            <a:extLst>
              <a:ext uri="{FF2B5EF4-FFF2-40B4-BE49-F238E27FC236}">
                <a16:creationId xmlns:a16="http://schemas.microsoft.com/office/drawing/2014/main" id="{6DDB40C9-64AF-F81B-8298-507E730C622E}"/>
              </a:ext>
            </a:extLst>
          </p:cNvPr>
          <p:cNvSpPr txBox="1">
            <a:spLocks/>
          </p:cNvSpPr>
          <p:nvPr/>
        </p:nvSpPr>
        <p:spPr>
          <a:xfrm>
            <a:off x="955519" y="661529"/>
            <a:ext cx="10280962" cy="21111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Exercise </a:t>
            </a:r>
            <a:r>
              <a:rPr lang="en-US" altLang="en-US" b="1" dirty="0">
                <a:solidFill>
                  <a:srgbClr val="FF0000"/>
                </a:solidFill>
                <a:latin typeface="Arial Black" panose="020B0A04020102020204" pitchFamily="34" charset="0"/>
                <a:cs typeface="Times New Roman" panose="02020603050405020304" pitchFamily="18" charset="0"/>
              </a:rPr>
              <a:t>5</a:t>
            </a: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a:t>
            </a:r>
          </a:p>
          <a:p>
            <a:pPr lvl="0"/>
            <a:r>
              <a:rPr lang="en-US" altLang="en-US" b="1" dirty="0">
                <a:solidFill>
                  <a:srgbClr val="FF0000"/>
                </a:solidFill>
                <a:latin typeface="Arial Black" panose="020B0A04020102020204" pitchFamily="34" charset="0"/>
              </a:rPr>
              <a:t>Creating Area Chart</a:t>
            </a:r>
            <a:endPar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mj-cs"/>
            </a:endParaRPr>
          </a:p>
        </p:txBody>
      </p:sp>
    </p:spTree>
    <p:extLst>
      <p:ext uri="{BB962C8B-B14F-4D97-AF65-F5344CB8AC3E}">
        <p14:creationId xmlns:p14="http://schemas.microsoft.com/office/powerpoint/2010/main" val="68639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537233"/>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In Microsoft Power BI, which chart type is more suitable if you want to highlight the trends rather than the quantity of your data over a period of time?</a:t>
            </a:r>
          </a:p>
          <a:p>
            <a:pPr marL="914400" lvl="2" indent="0">
              <a:buNone/>
            </a:pPr>
            <a:r>
              <a:rPr lang="en-US" dirty="0">
                <a:solidFill>
                  <a:srgbClr val="333333"/>
                </a:solidFill>
                <a:effectLst/>
                <a:latin typeface="Arial" panose="020B0604020202020204" pitchFamily="34" charset="0"/>
                <a:ea typeface="Times New Roman" panose="02020603050405020304" pitchFamily="18" charset="0"/>
              </a:rPr>
              <a:t>A.	Column chart</a:t>
            </a:r>
          </a:p>
          <a:p>
            <a:pPr marL="914400" lvl="2" indent="0">
              <a:buNone/>
            </a:pPr>
            <a:r>
              <a:rPr lang="en-US" dirty="0">
                <a:solidFill>
                  <a:srgbClr val="333333"/>
                </a:solidFill>
                <a:effectLst/>
                <a:latin typeface="Arial" panose="020B0604020202020204" pitchFamily="34" charset="0"/>
                <a:ea typeface="Times New Roman" panose="02020603050405020304" pitchFamily="18" charset="0"/>
              </a:rPr>
              <a:t>B.	Line chart</a:t>
            </a:r>
          </a:p>
          <a:p>
            <a:pPr marL="914400" lvl="2" indent="0">
              <a:buNone/>
            </a:pPr>
            <a:r>
              <a:rPr lang="en-US" dirty="0">
                <a:solidFill>
                  <a:srgbClr val="333333"/>
                </a:solidFill>
                <a:effectLst/>
                <a:latin typeface="Arial" panose="020B0604020202020204" pitchFamily="34" charset="0"/>
                <a:ea typeface="Times New Roman" panose="02020603050405020304" pitchFamily="18" charset="0"/>
              </a:rPr>
              <a:t>C.	Pie chart</a:t>
            </a:r>
          </a:p>
          <a:p>
            <a:pPr marL="914400" lvl="2" indent="0">
              <a:buNone/>
            </a:pPr>
            <a:r>
              <a:rPr lang="en-US" dirty="0">
                <a:solidFill>
                  <a:srgbClr val="333333"/>
                </a:solidFill>
                <a:effectLst/>
                <a:latin typeface="Arial" panose="020B0604020202020204" pitchFamily="34" charset="0"/>
                <a:ea typeface="Times New Roman" panose="02020603050405020304" pitchFamily="18" charset="0"/>
              </a:rPr>
              <a:t>D.	Area chart</a:t>
            </a:r>
          </a:p>
        </p:txBody>
      </p:sp>
    </p:spTree>
    <p:extLst>
      <p:ext uri="{BB962C8B-B14F-4D97-AF65-F5344CB8AC3E}">
        <p14:creationId xmlns:p14="http://schemas.microsoft.com/office/powerpoint/2010/main" val="157716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537233"/>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In Microsoft Power BI, which chart type is more suitable if you want to highlight the trends rather than the quantity of your data over a period of time?</a:t>
            </a:r>
          </a:p>
          <a:p>
            <a:pPr marL="914400" lvl="2" indent="0">
              <a:buNone/>
            </a:pPr>
            <a:r>
              <a:rPr lang="en-US" dirty="0">
                <a:solidFill>
                  <a:srgbClr val="333333"/>
                </a:solidFill>
                <a:effectLst/>
                <a:latin typeface="Arial" panose="020B0604020202020204" pitchFamily="34" charset="0"/>
                <a:ea typeface="Times New Roman" panose="02020603050405020304" pitchFamily="18" charset="0"/>
              </a:rPr>
              <a:t>A.	Column chart</a:t>
            </a:r>
          </a:p>
          <a:p>
            <a:pPr marL="914400" lvl="2" indent="0">
              <a:buNone/>
            </a:pPr>
            <a:r>
              <a:rPr lang="en-US" dirty="0">
                <a:solidFill>
                  <a:srgbClr val="333333"/>
                </a:solidFill>
                <a:effectLst/>
                <a:latin typeface="Arial" panose="020B0604020202020204" pitchFamily="34" charset="0"/>
                <a:ea typeface="Times New Roman" panose="02020603050405020304" pitchFamily="18" charset="0"/>
              </a:rPr>
              <a:t>B.	</a:t>
            </a:r>
            <a:r>
              <a:rPr lang="en-US" dirty="0">
                <a:solidFill>
                  <a:srgbClr val="333333"/>
                </a:solidFill>
                <a:effectLst/>
                <a:highlight>
                  <a:srgbClr val="00FF00"/>
                </a:highlight>
                <a:latin typeface="Arial" panose="020B0604020202020204" pitchFamily="34" charset="0"/>
                <a:ea typeface="Times New Roman" panose="02020603050405020304" pitchFamily="18" charset="0"/>
              </a:rPr>
              <a:t>Line chart</a:t>
            </a:r>
          </a:p>
          <a:p>
            <a:pPr marL="914400" lvl="2" indent="0">
              <a:buNone/>
            </a:pPr>
            <a:r>
              <a:rPr lang="en-US" dirty="0">
                <a:solidFill>
                  <a:srgbClr val="333333"/>
                </a:solidFill>
                <a:effectLst/>
                <a:latin typeface="Arial" panose="020B0604020202020204" pitchFamily="34" charset="0"/>
                <a:ea typeface="Times New Roman" panose="02020603050405020304" pitchFamily="18" charset="0"/>
              </a:rPr>
              <a:t>C.	Pie chart</a:t>
            </a:r>
          </a:p>
          <a:p>
            <a:pPr marL="914400" lvl="2" indent="0">
              <a:buNone/>
            </a:pPr>
            <a:r>
              <a:rPr lang="en-US" dirty="0">
                <a:solidFill>
                  <a:srgbClr val="333333"/>
                </a:solidFill>
                <a:effectLst/>
                <a:latin typeface="Arial" panose="020B0604020202020204" pitchFamily="34" charset="0"/>
                <a:ea typeface="Times New Roman" panose="02020603050405020304" pitchFamily="18" charset="0"/>
              </a:rPr>
              <a:t>D.	Area chart</a:t>
            </a:r>
          </a:p>
        </p:txBody>
      </p:sp>
      <p:pic>
        <p:nvPicPr>
          <p:cNvPr id="3" name="Picture 2">
            <a:extLst>
              <a:ext uri="{FF2B5EF4-FFF2-40B4-BE49-F238E27FC236}">
                <a16:creationId xmlns:a16="http://schemas.microsoft.com/office/drawing/2014/main" id="{03880481-1E5E-6FD8-B35F-A347BCB3F01D}"/>
              </a:ext>
            </a:extLst>
          </p:cNvPr>
          <p:cNvPicPr>
            <a:picLocks noChangeAspect="1"/>
          </p:cNvPicPr>
          <p:nvPr/>
        </p:nvPicPr>
        <p:blipFill>
          <a:blip r:embed="rId2"/>
          <a:stretch>
            <a:fillRect/>
          </a:stretch>
        </p:blipFill>
        <p:spPr>
          <a:xfrm>
            <a:off x="2544261" y="4252264"/>
            <a:ext cx="8296264" cy="311110"/>
          </a:xfrm>
          <a:prstGeom prst="rect">
            <a:avLst/>
          </a:prstGeom>
        </p:spPr>
      </p:pic>
    </p:spTree>
    <p:extLst>
      <p:ext uri="{BB962C8B-B14F-4D97-AF65-F5344CB8AC3E}">
        <p14:creationId xmlns:p14="http://schemas.microsoft.com/office/powerpoint/2010/main" val="128122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chemeClr val="accent6">
              <a:lumMod val="50000"/>
            </a:schemeClr>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7</a:t>
            </a:r>
            <a:endPar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endParaRP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1136466" y="2877748"/>
            <a:ext cx="6683589" cy="584775"/>
          </a:xfrm>
          <a:prstGeom prst="rect">
            <a:avLst/>
          </a:prstGeom>
          <a:noFill/>
        </p:spPr>
        <p:txBody>
          <a:bodyPr wrap="square" rtlCol="0">
            <a:spAutoFit/>
          </a:bodyPr>
          <a:lstStyle/>
          <a:p>
            <a:pPr lvl="0" algn="ctr">
              <a:defRPr/>
            </a:pP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Table Visualization</a:t>
            </a:r>
            <a:endPar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endParaRPr>
          </a:p>
        </p:txBody>
      </p:sp>
    </p:spTree>
    <p:extLst>
      <p:ext uri="{BB962C8B-B14F-4D97-AF65-F5344CB8AC3E}">
        <p14:creationId xmlns:p14="http://schemas.microsoft.com/office/powerpoint/2010/main" val="398488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CC3B7A-DB06-0CE6-7D5C-407452B9EBBF}"/>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400" dirty="0"/>
              <a:t>                          </a:t>
            </a:r>
            <a:r>
              <a:rPr lang="ar-EG" sz="1400" dirty="0"/>
              <a:t> </a:t>
            </a:r>
            <a:r>
              <a:rPr lang="en-US" sz="3200" dirty="0"/>
              <a:t>Table Visualization </a:t>
            </a:r>
          </a:p>
          <a:p>
            <a:endParaRPr lang="en-US" sz="1400" dirty="0"/>
          </a:p>
        </p:txBody>
      </p:sp>
      <p:sp>
        <p:nvSpPr>
          <p:cNvPr id="10" name="TextBox 9">
            <a:extLst>
              <a:ext uri="{FF2B5EF4-FFF2-40B4-BE49-F238E27FC236}">
                <a16:creationId xmlns:a16="http://schemas.microsoft.com/office/drawing/2014/main" id="{D8A12746-8765-0263-DADC-84AEBE2D42DC}"/>
              </a:ext>
            </a:extLst>
          </p:cNvPr>
          <p:cNvSpPr txBox="1"/>
          <p:nvPr/>
        </p:nvSpPr>
        <p:spPr>
          <a:xfrm>
            <a:off x="1278864" y="4481447"/>
            <a:ext cx="7097383" cy="1015663"/>
          </a:xfrm>
          <a:prstGeom prst="rect">
            <a:avLst/>
          </a:prstGeom>
          <a:noFill/>
        </p:spPr>
        <p:txBody>
          <a:bodyPr wrap="square">
            <a:spAutoFit/>
          </a:bodyPr>
          <a:lstStyle>
            <a:defPPr>
              <a:defRPr lang="en-US"/>
            </a:defPPr>
            <a:lvl1pPr marL="342900" lvl="0" indent="-342900">
              <a:buFont typeface="Symbol" panose="05050102010706020507" pitchFamily="18" charset="2"/>
              <a:buChar char=""/>
              <a:defRPr sz="2000">
                <a:latin typeface="Arial" panose="020B0604020202020204" pitchFamily="34" charset="0"/>
                <a:ea typeface="Calibri" panose="020F0502020204030204" pitchFamily="34" charset="0"/>
                <a:cs typeface="Arial" panose="020B0604020202020204" pitchFamily="34" charset="0"/>
              </a:defRPr>
            </a:lvl1pPr>
          </a:lstStyle>
          <a:p>
            <a:r>
              <a:rPr lang="en-US" dirty="0"/>
              <a:t>Table visualization is useful when you want to employ the classic clear-cut style of tables to ensure your audience can grasp the essence of the data quickly. </a:t>
            </a:r>
            <a:endParaRPr lang="en-US" sz="2000" dirty="0"/>
          </a:p>
        </p:txBody>
      </p:sp>
      <p:pic>
        <p:nvPicPr>
          <p:cNvPr id="5" name="Picture 4">
            <a:extLst>
              <a:ext uri="{FF2B5EF4-FFF2-40B4-BE49-F238E27FC236}">
                <a16:creationId xmlns:a16="http://schemas.microsoft.com/office/drawing/2014/main" id="{B7D1B5C2-5DDC-67CE-C8B4-9A7527413741}"/>
              </a:ext>
            </a:extLst>
          </p:cNvPr>
          <p:cNvPicPr>
            <a:picLocks noChangeAspect="1"/>
          </p:cNvPicPr>
          <p:nvPr/>
        </p:nvPicPr>
        <p:blipFill>
          <a:blip r:embed="rId2"/>
          <a:stretch>
            <a:fillRect/>
          </a:stretch>
        </p:blipFill>
        <p:spPr>
          <a:xfrm>
            <a:off x="2803585" y="868448"/>
            <a:ext cx="8578210" cy="3215901"/>
          </a:xfrm>
          <a:prstGeom prst="rect">
            <a:avLst/>
          </a:prstGeom>
        </p:spPr>
      </p:pic>
    </p:spTree>
    <p:extLst>
      <p:ext uri="{BB962C8B-B14F-4D97-AF65-F5344CB8AC3E}">
        <p14:creationId xmlns:p14="http://schemas.microsoft.com/office/powerpoint/2010/main" val="314054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2F33769-9D54-8A97-CE8B-AEAFF77596C5}"/>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How data visualization can enhance business intelligence</a:t>
            </a:r>
            <a:endParaRPr lang="en-US" sz="1600" dirty="0"/>
          </a:p>
        </p:txBody>
      </p:sp>
      <p:pic>
        <p:nvPicPr>
          <p:cNvPr id="4" name="Picture 3">
            <a:extLst>
              <a:ext uri="{FF2B5EF4-FFF2-40B4-BE49-F238E27FC236}">
                <a16:creationId xmlns:a16="http://schemas.microsoft.com/office/drawing/2014/main" id="{63E7CE67-6B6F-11DA-A693-5E0F84B6A933}"/>
              </a:ext>
            </a:extLst>
          </p:cNvPr>
          <p:cNvPicPr>
            <a:picLocks noChangeAspect="1"/>
          </p:cNvPicPr>
          <p:nvPr/>
        </p:nvPicPr>
        <p:blipFill>
          <a:blip r:embed="rId2"/>
          <a:stretch>
            <a:fillRect/>
          </a:stretch>
        </p:blipFill>
        <p:spPr>
          <a:xfrm>
            <a:off x="1459346" y="1154644"/>
            <a:ext cx="4187943" cy="1461375"/>
          </a:xfrm>
          <a:prstGeom prst="rect">
            <a:avLst/>
          </a:prstGeom>
        </p:spPr>
      </p:pic>
      <p:pic>
        <p:nvPicPr>
          <p:cNvPr id="6" name="Picture 5">
            <a:extLst>
              <a:ext uri="{FF2B5EF4-FFF2-40B4-BE49-F238E27FC236}">
                <a16:creationId xmlns:a16="http://schemas.microsoft.com/office/drawing/2014/main" id="{EB10DC67-4F00-C2AC-6880-9C3B379561E0}"/>
              </a:ext>
            </a:extLst>
          </p:cNvPr>
          <p:cNvPicPr>
            <a:picLocks noChangeAspect="1"/>
          </p:cNvPicPr>
          <p:nvPr/>
        </p:nvPicPr>
        <p:blipFill>
          <a:blip r:embed="rId3"/>
          <a:stretch>
            <a:fillRect/>
          </a:stretch>
        </p:blipFill>
        <p:spPr>
          <a:xfrm>
            <a:off x="6788728" y="1070530"/>
            <a:ext cx="4990141" cy="2006345"/>
          </a:xfrm>
          <a:prstGeom prst="rect">
            <a:avLst/>
          </a:prstGeom>
        </p:spPr>
      </p:pic>
    </p:spTree>
    <p:extLst>
      <p:ext uri="{BB962C8B-B14F-4D97-AF65-F5344CB8AC3E}">
        <p14:creationId xmlns:p14="http://schemas.microsoft.com/office/powerpoint/2010/main" val="155122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CC3B7A-DB06-0CE6-7D5C-407452B9EBBF}"/>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400" dirty="0"/>
              <a:t>                          </a:t>
            </a:r>
            <a:r>
              <a:rPr lang="ar-EG" sz="1400" dirty="0"/>
              <a:t> </a:t>
            </a:r>
            <a:r>
              <a:rPr lang="en-US" sz="3200" dirty="0"/>
              <a:t>Table Visualization </a:t>
            </a:r>
          </a:p>
          <a:p>
            <a:endParaRPr lang="en-US" sz="1400" dirty="0"/>
          </a:p>
        </p:txBody>
      </p:sp>
      <p:sp>
        <p:nvSpPr>
          <p:cNvPr id="10" name="TextBox 9">
            <a:extLst>
              <a:ext uri="{FF2B5EF4-FFF2-40B4-BE49-F238E27FC236}">
                <a16:creationId xmlns:a16="http://schemas.microsoft.com/office/drawing/2014/main" id="{D8A12746-8765-0263-DADC-84AEBE2D42DC}"/>
              </a:ext>
            </a:extLst>
          </p:cNvPr>
          <p:cNvSpPr txBox="1"/>
          <p:nvPr/>
        </p:nvSpPr>
        <p:spPr>
          <a:xfrm>
            <a:off x="1347875" y="4861009"/>
            <a:ext cx="7908268" cy="707886"/>
          </a:xfrm>
          <a:prstGeom prst="rect">
            <a:avLst/>
          </a:prstGeom>
          <a:noFill/>
        </p:spPr>
        <p:txBody>
          <a:bodyPr wrap="square">
            <a:spAutoFit/>
          </a:bodyPr>
          <a:lstStyle>
            <a:defPPr>
              <a:defRPr lang="en-US"/>
            </a:defPPr>
            <a:lvl1pPr marL="342900" lvl="0" indent="-342900">
              <a:buFont typeface="Symbol" panose="05050102010706020507" pitchFamily="18" charset="2"/>
              <a:buChar char=""/>
              <a:defRPr sz="2000">
                <a:latin typeface="Arial" panose="020B0604020202020204" pitchFamily="34" charset="0"/>
                <a:ea typeface="Calibri" panose="020F0502020204030204" pitchFamily="34" charset="0"/>
                <a:cs typeface="Arial" panose="020B0604020202020204" pitchFamily="34" charset="0"/>
              </a:defRPr>
            </a:lvl1pPr>
          </a:lstStyle>
          <a:p>
            <a:r>
              <a:rPr lang="en-US" dirty="0"/>
              <a:t>You can even customize the table visualization to improve its aesthetic appeal or aid engagement and comprehension. </a:t>
            </a:r>
            <a:endParaRPr lang="en-US" sz="2000" dirty="0"/>
          </a:p>
        </p:txBody>
      </p:sp>
      <p:pic>
        <p:nvPicPr>
          <p:cNvPr id="3" name="Picture 2">
            <a:extLst>
              <a:ext uri="{FF2B5EF4-FFF2-40B4-BE49-F238E27FC236}">
                <a16:creationId xmlns:a16="http://schemas.microsoft.com/office/drawing/2014/main" id="{9408616F-D8CF-9975-6AC8-9B9776D419B6}"/>
              </a:ext>
            </a:extLst>
          </p:cNvPr>
          <p:cNvPicPr>
            <a:picLocks noChangeAspect="1"/>
          </p:cNvPicPr>
          <p:nvPr/>
        </p:nvPicPr>
        <p:blipFill>
          <a:blip r:embed="rId2"/>
          <a:stretch>
            <a:fillRect/>
          </a:stretch>
        </p:blipFill>
        <p:spPr>
          <a:xfrm>
            <a:off x="4675516" y="1152208"/>
            <a:ext cx="5297699" cy="3110934"/>
          </a:xfrm>
          <a:prstGeom prst="rect">
            <a:avLst/>
          </a:prstGeom>
        </p:spPr>
      </p:pic>
    </p:spTree>
    <p:extLst>
      <p:ext uri="{BB962C8B-B14F-4D97-AF65-F5344CB8AC3E}">
        <p14:creationId xmlns:p14="http://schemas.microsoft.com/office/powerpoint/2010/main" val="45103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5476D-7D3B-387C-5F35-4D39B216BA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7C4447-EFBF-874E-20F4-76913827C9CA}"/>
              </a:ext>
            </a:extLst>
          </p:cNvPr>
          <p:cNvPicPr>
            <a:picLocks noChangeAspect="1"/>
          </p:cNvPicPr>
          <p:nvPr/>
        </p:nvPicPr>
        <p:blipFill>
          <a:blip r:embed="rId2"/>
          <a:stretch>
            <a:fillRect/>
          </a:stretch>
        </p:blipFill>
        <p:spPr>
          <a:xfrm>
            <a:off x="6830291" y="2663178"/>
            <a:ext cx="4788730" cy="3137878"/>
          </a:xfrm>
          <a:prstGeom prst="rect">
            <a:avLst/>
          </a:prstGeom>
        </p:spPr>
      </p:pic>
      <p:sp>
        <p:nvSpPr>
          <p:cNvPr id="4" name="Title 1">
            <a:extLst>
              <a:ext uri="{FF2B5EF4-FFF2-40B4-BE49-F238E27FC236}">
                <a16:creationId xmlns:a16="http://schemas.microsoft.com/office/drawing/2014/main" id="{6DDB40C9-64AF-F81B-8298-507E730C622E}"/>
              </a:ext>
            </a:extLst>
          </p:cNvPr>
          <p:cNvSpPr txBox="1">
            <a:spLocks/>
          </p:cNvSpPr>
          <p:nvPr/>
        </p:nvSpPr>
        <p:spPr>
          <a:xfrm>
            <a:off x="955519" y="661529"/>
            <a:ext cx="10280962" cy="21111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Exercise </a:t>
            </a:r>
            <a:r>
              <a:rPr lang="en-US" altLang="en-US" b="1" dirty="0">
                <a:solidFill>
                  <a:srgbClr val="FF0000"/>
                </a:solidFill>
                <a:latin typeface="Arial Black" panose="020B0A04020102020204" pitchFamily="34" charset="0"/>
                <a:cs typeface="Times New Roman" panose="02020603050405020304" pitchFamily="18" charset="0"/>
              </a:rPr>
              <a:t>6</a:t>
            </a:r>
            <a:r>
              <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Times New Roman" panose="02020603050405020304" pitchFamily="18" charset="0"/>
              </a:rPr>
              <a:t>:</a:t>
            </a:r>
          </a:p>
          <a:p>
            <a:pPr lvl="0"/>
            <a:r>
              <a:rPr lang="en-US" altLang="en-US" b="1" dirty="0">
                <a:solidFill>
                  <a:srgbClr val="FF0000"/>
                </a:solidFill>
                <a:latin typeface="Arial Black" panose="020B0A04020102020204" pitchFamily="34" charset="0"/>
              </a:rPr>
              <a:t>Creating Table Visualization</a:t>
            </a:r>
            <a:endParaRPr kumimoji="0" lang="en-US" altLang="en-US" sz="4400" b="1" i="0" u="none" strike="noStrike" kern="1200" cap="none" spc="0" normalizeH="0" baseline="0" noProof="0" dirty="0">
              <a:ln>
                <a:noFill/>
              </a:ln>
              <a:solidFill>
                <a:srgbClr val="FF0000"/>
              </a:solidFill>
              <a:effectLst/>
              <a:uLnTx/>
              <a:uFillTx/>
              <a:latin typeface="Arial Black" panose="020B0A04020102020204" pitchFamily="34" charset="0"/>
              <a:ea typeface="+mj-ea"/>
              <a:cs typeface="+mj-cs"/>
            </a:endParaRPr>
          </a:p>
        </p:txBody>
      </p:sp>
    </p:spTree>
    <p:extLst>
      <p:ext uri="{BB962C8B-B14F-4D97-AF65-F5344CB8AC3E}">
        <p14:creationId xmlns:p14="http://schemas.microsoft.com/office/powerpoint/2010/main" val="31082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093265"/>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What happens when you select the column header in the table visual of Microsoft Power BI?</a:t>
            </a:r>
          </a:p>
          <a:p>
            <a:pPr lvl="1"/>
            <a:r>
              <a:rPr lang="en-US" dirty="0">
                <a:solidFill>
                  <a:srgbClr val="333333"/>
                </a:solidFill>
                <a:effectLst/>
                <a:latin typeface="Arial" panose="020B0604020202020204" pitchFamily="34" charset="0"/>
                <a:ea typeface="Times New Roman" panose="02020603050405020304" pitchFamily="18" charset="0"/>
              </a:rPr>
              <a:t>A.	The data within that column is highlighted for editing.</a:t>
            </a:r>
          </a:p>
          <a:p>
            <a:pPr lvl="1"/>
            <a:r>
              <a:rPr lang="en-US" dirty="0">
                <a:solidFill>
                  <a:srgbClr val="333333"/>
                </a:solidFill>
                <a:effectLst/>
                <a:latin typeface="Arial" panose="020B0604020202020204" pitchFamily="34" charset="0"/>
                <a:ea typeface="Times New Roman" panose="02020603050405020304" pitchFamily="18" charset="0"/>
              </a:rPr>
              <a:t>B.	The table visual's position on the report changes. </a:t>
            </a:r>
          </a:p>
          <a:p>
            <a:pPr lvl="1"/>
            <a:r>
              <a:rPr lang="en-US" dirty="0">
                <a:solidFill>
                  <a:srgbClr val="333333"/>
                </a:solidFill>
                <a:effectLst/>
                <a:latin typeface="Arial" panose="020B0604020202020204" pitchFamily="34" charset="0"/>
                <a:ea typeface="Times New Roman" panose="02020603050405020304" pitchFamily="18" charset="0"/>
              </a:rPr>
              <a:t>C.	It opens a detailed view of the data within the column.</a:t>
            </a:r>
          </a:p>
          <a:p>
            <a:pPr lvl="1"/>
            <a:r>
              <a:rPr lang="en-US" dirty="0">
                <a:solidFill>
                  <a:srgbClr val="333333"/>
                </a:solidFill>
                <a:effectLst/>
                <a:latin typeface="Arial" panose="020B0604020202020204" pitchFamily="34" charset="0"/>
                <a:ea typeface="Times New Roman" panose="02020603050405020304" pitchFamily="18" charset="0"/>
              </a:rPr>
              <a:t>D.	The column data is sorted in ascending order; selecting again sorts it in descending order.</a:t>
            </a:r>
          </a:p>
        </p:txBody>
      </p:sp>
    </p:spTree>
    <p:extLst>
      <p:ext uri="{BB962C8B-B14F-4D97-AF65-F5344CB8AC3E}">
        <p14:creationId xmlns:p14="http://schemas.microsoft.com/office/powerpoint/2010/main" val="28521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093265"/>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What happens when you select the column header in the table visual of Microsoft Power BI?</a:t>
            </a:r>
          </a:p>
          <a:p>
            <a:pPr lvl="1"/>
            <a:r>
              <a:rPr lang="en-US" dirty="0">
                <a:solidFill>
                  <a:srgbClr val="333333"/>
                </a:solidFill>
                <a:effectLst/>
                <a:latin typeface="Arial" panose="020B0604020202020204" pitchFamily="34" charset="0"/>
                <a:ea typeface="Times New Roman" panose="02020603050405020304" pitchFamily="18" charset="0"/>
              </a:rPr>
              <a:t>A.	The data within that column is highlighted for editing.</a:t>
            </a:r>
          </a:p>
          <a:p>
            <a:pPr lvl="1"/>
            <a:r>
              <a:rPr lang="en-US" dirty="0">
                <a:solidFill>
                  <a:srgbClr val="333333"/>
                </a:solidFill>
                <a:effectLst/>
                <a:latin typeface="Arial" panose="020B0604020202020204" pitchFamily="34" charset="0"/>
                <a:ea typeface="Times New Roman" panose="02020603050405020304" pitchFamily="18" charset="0"/>
              </a:rPr>
              <a:t>B.	The table visual's position on the report changes. </a:t>
            </a:r>
          </a:p>
          <a:p>
            <a:pPr lvl="1"/>
            <a:r>
              <a:rPr lang="en-US" dirty="0">
                <a:solidFill>
                  <a:srgbClr val="333333"/>
                </a:solidFill>
                <a:effectLst/>
                <a:latin typeface="Arial" panose="020B0604020202020204" pitchFamily="34" charset="0"/>
                <a:ea typeface="Times New Roman" panose="02020603050405020304" pitchFamily="18" charset="0"/>
              </a:rPr>
              <a:t>C.	It opens a detailed view of the data within the column.</a:t>
            </a:r>
          </a:p>
          <a:p>
            <a:pPr lvl="1"/>
            <a:r>
              <a:rPr lang="en-US" dirty="0">
                <a:solidFill>
                  <a:srgbClr val="333333"/>
                </a:solidFill>
                <a:effectLst/>
                <a:latin typeface="Arial" panose="020B0604020202020204" pitchFamily="34" charset="0"/>
                <a:ea typeface="Times New Roman" panose="02020603050405020304" pitchFamily="18" charset="0"/>
              </a:rPr>
              <a:t>D.	</a:t>
            </a:r>
            <a:r>
              <a:rPr lang="en-US" dirty="0">
                <a:solidFill>
                  <a:srgbClr val="333333"/>
                </a:solidFill>
                <a:effectLst/>
                <a:highlight>
                  <a:srgbClr val="00FF00"/>
                </a:highlight>
                <a:latin typeface="Arial" panose="020B0604020202020204" pitchFamily="34" charset="0"/>
                <a:ea typeface="Times New Roman" panose="02020603050405020304" pitchFamily="18" charset="0"/>
              </a:rPr>
              <a:t>The column data is sorted in ascending order; selecting again sorts it in descending order.</a:t>
            </a:r>
          </a:p>
        </p:txBody>
      </p:sp>
      <p:pic>
        <p:nvPicPr>
          <p:cNvPr id="3" name="Picture 2">
            <a:extLst>
              <a:ext uri="{FF2B5EF4-FFF2-40B4-BE49-F238E27FC236}">
                <a16:creationId xmlns:a16="http://schemas.microsoft.com/office/drawing/2014/main" id="{69D5477B-3A0C-1366-40D2-0FCFC838FFB5}"/>
              </a:ext>
            </a:extLst>
          </p:cNvPr>
          <p:cNvPicPr>
            <a:picLocks noChangeAspect="1"/>
          </p:cNvPicPr>
          <p:nvPr/>
        </p:nvPicPr>
        <p:blipFill>
          <a:blip r:embed="rId2"/>
          <a:stretch>
            <a:fillRect/>
          </a:stretch>
        </p:blipFill>
        <p:spPr>
          <a:xfrm>
            <a:off x="2519935" y="4374461"/>
            <a:ext cx="8296585" cy="611607"/>
          </a:xfrm>
          <a:prstGeom prst="rect">
            <a:avLst/>
          </a:prstGeom>
        </p:spPr>
      </p:pic>
    </p:spTree>
    <p:extLst>
      <p:ext uri="{BB962C8B-B14F-4D97-AF65-F5344CB8AC3E}">
        <p14:creationId xmlns:p14="http://schemas.microsoft.com/office/powerpoint/2010/main" val="37573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Knowledge Check 16">
            <a:extLst>
              <a:ext uri="{FF2B5EF4-FFF2-40B4-BE49-F238E27FC236}">
                <a16:creationId xmlns:a16="http://schemas.microsoft.com/office/drawing/2014/main" id="{14A112C5-DE2E-A5FD-A1A1-21F6C4D23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4078" y="94780"/>
            <a:ext cx="4055806" cy="6058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8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a:t>
            </a:r>
            <a:r>
              <a:rPr kumimoji="0" lang="ar-EG"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1</a:t>
            </a:r>
            <a:endPar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883610"/>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You are creating a data analysis report for the sales department at Adventure Works exploring sales of different bicycle models over the past five years. What type of visualization is appropriate to clearly and effectively demonstrate trends in bicycle sales over time for stakeholders?</a:t>
            </a:r>
          </a:p>
          <a:p>
            <a:pPr lvl="1"/>
            <a:r>
              <a:rPr lang="en-US" dirty="0">
                <a:solidFill>
                  <a:srgbClr val="333333"/>
                </a:solidFill>
                <a:effectLst/>
                <a:latin typeface="Arial" panose="020B0604020202020204" pitchFamily="34" charset="0"/>
                <a:ea typeface="Times New Roman" panose="02020603050405020304" pitchFamily="18" charset="0"/>
              </a:rPr>
              <a:t>A.	Pie charts</a:t>
            </a:r>
          </a:p>
          <a:p>
            <a:pPr lvl="1"/>
            <a:r>
              <a:rPr lang="en-US" dirty="0">
                <a:solidFill>
                  <a:srgbClr val="333333"/>
                </a:solidFill>
                <a:effectLst/>
                <a:latin typeface="Arial" panose="020B0604020202020204" pitchFamily="34" charset="0"/>
                <a:ea typeface="Times New Roman" panose="02020603050405020304" pitchFamily="18" charset="0"/>
              </a:rPr>
              <a:t>B.	Column chart</a:t>
            </a:r>
          </a:p>
          <a:p>
            <a:pPr lvl="1"/>
            <a:r>
              <a:rPr lang="en-US" dirty="0">
                <a:solidFill>
                  <a:srgbClr val="333333"/>
                </a:solidFill>
                <a:effectLst/>
                <a:latin typeface="Arial" panose="020B0604020202020204" pitchFamily="34" charset="0"/>
                <a:ea typeface="Times New Roman" panose="02020603050405020304" pitchFamily="18" charset="0"/>
              </a:rPr>
              <a:t>C.	Line charts</a:t>
            </a:r>
          </a:p>
          <a:p>
            <a:pPr lvl="1"/>
            <a:r>
              <a:rPr lang="en-US" dirty="0">
                <a:solidFill>
                  <a:srgbClr val="333333"/>
                </a:solidFill>
                <a:effectLst/>
                <a:latin typeface="Arial" panose="020B0604020202020204" pitchFamily="34" charset="0"/>
                <a:ea typeface="Times New Roman" panose="02020603050405020304" pitchFamily="18" charset="0"/>
              </a:rPr>
              <a:t>D.	Bar charts</a:t>
            </a:r>
          </a:p>
        </p:txBody>
      </p:sp>
      <p:pic>
        <p:nvPicPr>
          <p:cNvPr id="7" name="Picture 2" descr="Knowledge Check 16">
            <a:extLst>
              <a:ext uri="{FF2B5EF4-FFF2-40B4-BE49-F238E27FC236}">
                <a16:creationId xmlns:a16="http://schemas.microsoft.com/office/drawing/2014/main" id="{6295E65A-8519-887A-751D-C0B35B8D5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97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lang="en-US" sz="2800" b="1"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ANSWER</a:t>
            </a: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 </a:t>
            </a:r>
            <a:r>
              <a:rPr kumimoji="0" lang="ar-EG"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1</a:t>
            </a:r>
            <a:endPar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883610"/>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You are creating a data analysis report for the sales department at Adventure Works exploring sales of different bicycle models over the past five years. What type of visualization is appropriate to clearly and effectively demonstrate trends in bicycle sales over time for stakeholders?</a:t>
            </a:r>
          </a:p>
          <a:p>
            <a:pPr lvl="1"/>
            <a:r>
              <a:rPr lang="en-US" dirty="0">
                <a:solidFill>
                  <a:srgbClr val="333333"/>
                </a:solidFill>
                <a:effectLst/>
                <a:latin typeface="Arial" panose="020B0604020202020204" pitchFamily="34" charset="0"/>
                <a:ea typeface="Times New Roman" panose="02020603050405020304" pitchFamily="18" charset="0"/>
              </a:rPr>
              <a:t>A.	Pie charts</a:t>
            </a:r>
          </a:p>
          <a:p>
            <a:pPr lvl="1"/>
            <a:r>
              <a:rPr lang="en-US" dirty="0">
                <a:solidFill>
                  <a:srgbClr val="333333"/>
                </a:solidFill>
                <a:effectLst/>
                <a:latin typeface="Arial" panose="020B0604020202020204" pitchFamily="34" charset="0"/>
                <a:ea typeface="Times New Roman" panose="02020603050405020304" pitchFamily="18" charset="0"/>
              </a:rPr>
              <a:t>B.	Column chart</a:t>
            </a:r>
          </a:p>
          <a:p>
            <a:pPr lvl="1"/>
            <a:r>
              <a:rPr lang="en-US" dirty="0">
                <a:solidFill>
                  <a:srgbClr val="333333"/>
                </a:solidFill>
                <a:effectLst/>
                <a:latin typeface="Arial" panose="020B0604020202020204" pitchFamily="34" charset="0"/>
                <a:ea typeface="Times New Roman" panose="02020603050405020304" pitchFamily="18" charset="0"/>
              </a:rPr>
              <a:t>C.	</a:t>
            </a:r>
            <a:r>
              <a:rPr lang="en-US" dirty="0">
                <a:solidFill>
                  <a:srgbClr val="333333"/>
                </a:solidFill>
                <a:effectLst/>
                <a:highlight>
                  <a:srgbClr val="00FF00"/>
                </a:highlight>
                <a:latin typeface="Arial" panose="020B0604020202020204" pitchFamily="34" charset="0"/>
                <a:ea typeface="Times New Roman" panose="02020603050405020304" pitchFamily="18" charset="0"/>
              </a:rPr>
              <a:t>Line charts</a:t>
            </a:r>
          </a:p>
          <a:p>
            <a:pPr lvl="1"/>
            <a:r>
              <a:rPr lang="en-US" dirty="0">
                <a:solidFill>
                  <a:srgbClr val="333333"/>
                </a:solidFill>
                <a:effectLst/>
                <a:latin typeface="Arial" panose="020B0604020202020204" pitchFamily="34" charset="0"/>
                <a:ea typeface="Times New Roman" panose="02020603050405020304" pitchFamily="18" charset="0"/>
              </a:rPr>
              <a:t>D.	Bar charts</a:t>
            </a:r>
          </a:p>
        </p:txBody>
      </p:sp>
      <p:pic>
        <p:nvPicPr>
          <p:cNvPr id="7" name="Picture 2" descr="Knowledge Check 16">
            <a:extLst>
              <a:ext uri="{FF2B5EF4-FFF2-40B4-BE49-F238E27FC236}">
                <a16:creationId xmlns:a16="http://schemas.microsoft.com/office/drawing/2014/main" id="{6295E65A-8519-887A-751D-C0B35B8D5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EF59F4C-34C0-CEC0-EEE6-D2A4A7890F5D}"/>
              </a:ext>
            </a:extLst>
          </p:cNvPr>
          <p:cNvPicPr>
            <a:picLocks noChangeAspect="1"/>
          </p:cNvPicPr>
          <p:nvPr/>
        </p:nvPicPr>
        <p:blipFill>
          <a:blip r:embed="rId3"/>
          <a:stretch>
            <a:fillRect/>
          </a:stretch>
        </p:blipFill>
        <p:spPr>
          <a:xfrm>
            <a:off x="2906061" y="4197248"/>
            <a:ext cx="7396896" cy="1075478"/>
          </a:xfrm>
          <a:prstGeom prst="rect">
            <a:avLst/>
          </a:prstGeom>
        </p:spPr>
      </p:pic>
    </p:spTree>
    <p:extLst>
      <p:ext uri="{BB962C8B-B14F-4D97-AF65-F5344CB8AC3E}">
        <p14:creationId xmlns:p14="http://schemas.microsoft.com/office/powerpoint/2010/main" val="210523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2</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973058"/>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At Adventure Works, the financial department requires raw, detailed data and exact numbers of bicycle production quantities as part of its cost analysis and financial reporting and planning. Which visualization is best suited to presenting the production quantities in this scenario?</a:t>
            </a:r>
          </a:p>
          <a:p>
            <a:pPr lvl="1"/>
            <a:r>
              <a:rPr lang="en-US" dirty="0">
                <a:solidFill>
                  <a:srgbClr val="333333"/>
                </a:solidFill>
                <a:effectLst/>
                <a:latin typeface="Arial" panose="020B0604020202020204" pitchFamily="34" charset="0"/>
                <a:ea typeface="Times New Roman" panose="02020603050405020304" pitchFamily="18" charset="0"/>
              </a:rPr>
              <a:t>A.	Pie charts</a:t>
            </a:r>
          </a:p>
          <a:p>
            <a:pPr lvl="1"/>
            <a:r>
              <a:rPr lang="en-US" dirty="0">
                <a:solidFill>
                  <a:srgbClr val="333333"/>
                </a:solidFill>
                <a:effectLst/>
                <a:latin typeface="Arial" panose="020B0604020202020204" pitchFamily="34" charset="0"/>
                <a:ea typeface="Times New Roman" panose="02020603050405020304" pitchFamily="18" charset="0"/>
              </a:rPr>
              <a:t>B.	Tables</a:t>
            </a:r>
          </a:p>
          <a:p>
            <a:pPr lvl="1"/>
            <a:r>
              <a:rPr lang="en-US" dirty="0">
                <a:solidFill>
                  <a:srgbClr val="333333"/>
                </a:solidFill>
                <a:effectLst/>
                <a:latin typeface="Arial" panose="020B0604020202020204" pitchFamily="34" charset="0"/>
                <a:ea typeface="Times New Roman" panose="02020603050405020304" pitchFamily="18" charset="0"/>
              </a:rPr>
              <a:t>C.	Line charts</a:t>
            </a:r>
          </a:p>
          <a:p>
            <a:pPr lvl="1"/>
            <a:r>
              <a:rPr lang="en-US" dirty="0">
                <a:solidFill>
                  <a:srgbClr val="333333"/>
                </a:solidFill>
                <a:effectLst/>
                <a:latin typeface="Arial" panose="020B0604020202020204" pitchFamily="34" charset="0"/>
                <a:ea typeface="Times New Roman" panose="02020603050405020304" pitchFamily="18" charset="0"/>
              </a:rPr>
              <a:t>D.	Bar charts</a:t>
            </a:r>
          </a:p>
        </p:txBody>
      </p:sp>
      <p:pic>
        <p:nvPicPr>
          <p:cNvPr id="7" name="Picture 2" descr="Knowledge Check 16">
            <a:extLst>
              <a:ext uri="{FF2B5EF4-FFF2-40B4-BE49-F238E27FC236}">
                <a16:creationId xmlns:a16="http://schemas.microsoft.com/office/drawing/2014/main" id="{6295E65A-8519-887A-751D-C0B35B8D5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47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2</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973058"/>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At Adventure Works, the financial department requires raw, detailed data and exact numbers of bicycle production quantities as part of its cost analysis and financial reporting and planning. Which visualization is best suited to presenting the production quantities in this scenario?</a:t>
            </a:r>
          </a:p>
          <a:p>
            <a:pPr lvl="1"/>
            <a:r>
              <a:rPr lang="en-US" dirty="0">
                <a:solidFill>
                  <a:srgbClr val="333333"/>
                </a:solidFill>
                <a:effectLst/>
                <a:latin typeface="Arial" panose="020B0604020202020204" pitchFamily="34" charset="0"/>
                <a:ea typeface="Times New Roman" panose="02020603050405020304" pitchFamily="18" charset="0"/>
              </a:rPr>
              <a:t>A.	Pie charts</a:t>
            </a:r>
          </a:p>
          <a:p>
            <a:pPr lvl="1"/>
            <a:r>
              <a:rPr lang="en-US" dirty="0">
                <a:solidFill>
                  <a:srgbClr val="333333"/>
                </a:solidFill>
                <a:effectLst/>
                <a:latin typeface="Arial" panose="020B0604020202020204" pitchFamily="34" charset="0"/>
                <a:ea typeface="Times New Roman" panose="02020603050405020304" pitchFamily="18" charset="0"/>
              </a:rPr>
              <a:t>B.	</a:t>
            </a:r>
            <a:r>
              <a:rPr lang="en-US" dirty="0">
                <a:solidFill>
                  <a:srgbClr val="333333"/>
                </a:solidFill>
                <a:effectLst/>
                <a:highlight>
                  <a:srgbClr val="00FF00"/>
                </a:highlight>
                <a:latin typeface="Arial" panose="020B0604020202020204" pitchFamily="34" charset="0"/>
                <a:ea typeface="Times New Roman" panose="02020603050405020304" pitchFamily="18" charset="0"/>
              </a:rPr>
              <a:t>Tables</a:t>
            </a:r>
          </a:p>
          <a:p>
            <a:pPr lvl="1"/>
            <a:r>
              <a:rPr lang="en-US" dirty="0">
                <a:solidFill>
                  <a:srgbClr val="333333"/>
                </a:solidFill>
                <a:effectLst/>
                <a:latin typeface="Arial" panose="020B0604020202020204" pitchFamily="34" charset="0"/>
                <a:ea typeface="Times New Roman" panose="02020603050405020304" pitchFamily="18" charset="0"/>
              </a:rPr>
              <a:t>C.	Line charts</a:t>
            </a:r>
          </a:p>
          <a:p>
            <a:pPr lvl="1"/>
            <a:r>
              <a:rPr lang="en-US" dirty="0">
                <a:solidFill>
                  <a:srgbClr val="333333"/>
                </a:solidFill>
                <a:effectLst/>
                <a:latin typeface="Arial" panose="020B0604020202020204" pitchFamily="34" charset="0"/>
                <a:ea typeface="Times New Roman" panose="02020603050405020304" pitchFamily="18" charset="0"/>
              </a:rPr>
              <a:t>D.	Bar charts</a:t>
            </a:r>
          </a:p>
        </p:txBody>
      </p:sp>
      <p:pic>
        <p:nvPicPr>
          <p:cNvPr id="7" name="Picture 2" descr="Knowledge Check 16">
            <a:extLst>
              <a:ext uri="{FF2B5EF4-FFF2-40B4-BE49-F238E27FC236}">
                <a16:creationId xmlns:a16="http://schemas.microsoft.com/office/drawing/2014/main" id="{6295E65A-8519-887A-751D-C0B35B8D5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D914E25-0E37-D7EC-17ED-C785CF3CEADD}"/>
              </a:ext>
            </a:extLst>
          </p:cNvPr>
          <p:cNvPicPr>
            <a:picLocks noChangeAspect="1"/>
          </p:cNvPicPr>
          <p:nvPr/>
        </p:nvPicPr>
        <p:blipFill>
          <a:blip r:embed="rId3"/>
          <a:stretch>
            <a:fillRect/>
          </a:stretch>
        </p:blipFill>
        <p:spPr>
          <a:xfrm>
            <a:off x="2909661" y="4654188"/>
            <a:ext cx="6719687" cy="967811"/>
          </a:xfrm>
          <a:prstGeom prst="rect">
            <a:avLst/>
          </a:prstGeom>
        </p:spPr>
      </p:pic>
    </p:spTree>
    <p:extLst>
      <p:ext uri="{BB962C8B-B14F-4D97-AF65-F5344CB8AC3E}">
        <p14:creationId xmlns:p14="http://schemas.microsoft.com/office/powerpoint/2010/main" val="381145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3</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577885"/>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As a Power BI data analyst, you need to create data analytics reports, including sales reports for businesses like Adventure Works. What purpose does the Visualizations pane serve in the analysis process?</a:t>
            </a:r>
          </a:p>
          <a:p>
            <a:pPr lvl="1"/>
            <a:r>
              <a:rPr lang="en-US" dirty="0">
                <a:solidFill>
                  <a:srgbClr val="333333"/>
                </a:solidFill>
                <a:effectLst/>
                <a:latin typeface="Arial" panose="020B0604020202020204" pitchFamily="34" charset="0"/>
                <a:ea typeface="Times New Roman" panose="02020603050405020304" pitchFamily="18" charset="0"/>
              </a:rPr>
              <a:t>A.	To create, modify, and manage visual elements</a:t>
            </a:r>
          </a:p>
          <a:p>
            <a:pPr lvl="1"/>
            <a:r>
              <a:rPr lang="en-US" dirty="0">
                <a:solidFill>
                  <a:srgbClr val="333333"/>
                </a:solidFill>
                <a:effectLst/>
                <a:latin typeface="Arial" panose="020B0604020202020204" pitchFamily="34" charset="0"/>
                <a:ea typeface="Times New Roman" panose="02020603050405020304" pitchFamily="18" charset="0"/>
              </a:rPr>
              <a:t>B.	To manage the data</a:t>
            </a:r>
          </a:p>
          <a:p>
            <a:pPr lvl="1"/>
            <a:r>
              <a:rPr lang="en-US" dirty="0">
                <a:solidFill>
                  <a:srgbClr val="333333"/>
                </a:solidFill>
                <a:effectLst/>
                <a:latin typeface="Arial" panose="020B0604020202020204" pitchFamily="34" charset="0"/>
                <a:ea typeface="Times New Roman" panose="02020603050405020304" pitchFamily="18" charset="0"/>
              </a:rPr>
              <a:t>C.	To convert the data into text-based reports</a:t>
            </a:r>
          </a:p>
          <a:p>
            <a:pPr lvl="1"/>
            <a:r>
              <a:rPr lang="en-US" dirty="0">
                <a:solidFill>
                  <a:srgbClr val="333333"/>
                </a:solidFill>
                <a:effectLst/>
                <a:latin typeface="Arial" panose="020B0604020202020204" pitchFamily="34" charset="0"/>
                <a:ea typeface="Times New Roman" panose="02020603050405020304" pitchFamily="18" charset="0"/>
              </a:rPr>
              <a:t>D.	To analyze the data</a:t>
            </a:r>
          </a:p>
        </p:txBody>
      </p:sp>
      <p:pic>
        <p:nvPicPr>
          <p:cNvPr id="7" name="Picture 2" descr="Knowledge Check 16">
            <a:extLst>
              <a:ext uri="{FF2B5EF4-FFF2-40B4-BE49-F238E27FC236}">
                <a16:creationId xmlns:a16="http://schemas.microsoft.com/office/drawing/2014/main" id="{6295E65A-8519-887A-751D-C0B35B8D5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65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2F33769-9D54-8A97-CE8B-AEAFF77596C5}"/>
              </a:ext>
            </a:extLst>
          </p:cNvPr>
          <p:cNvSpPr/>
          <p:nvPr/>
        </p:nvSpPr>
        <p:spPr>
          <a:xfrm>
            <a:off x="0" y="0"/>
            <a:ext cx="12192000" cy="758488"/>
          </a:xfrm>
          <a:custGeom>
            <a:avLst/>
            <a:gdLst>
              <a:gd name="connsiteX0" fmla="*/ 0 w 12122328"/>
              <a:gd name="connsiteY0" fmla="*/ 0 h 667331"/>
              <a:gd name="connsiteX1" fmla="*/ 12122328 w 12122328"/>
              <a:gd name="connsiteY1" fmla="*/ 0 h 667331"/>
              <a:gd name="connsiteX2" fmla="*/ 12122328 w 12122328"/>
              <a:gd name="connsiteY2" fmla="*/ 667331 h 667331"/>
              <a:gd name="connsiteX3" fmla="*/ 1228603 w 12122328"/>
              <a:gd name="connsiteY3" fmla="*/ 667331 h 667331"/>
              <a:gd name="connsiteX4" fmla="*/ 1201574 w 12122328"/>
              <a:gd name="connsiteY4" fmla="*/ 550485 h 667331"/>
              <a:gd name="connsiteX5" fmla="*/ 267466 w 12122328"/>
              <a:gd name="connsiteY5" fmla="*/ 54179 h 667331"/>
              <a:gd name="connsiteX6" fmla="*/ 0 w 12122328"/>
              <a:gd name="connsiteY6" fmla="*/ 17998 h 6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2328" h="667331">
                <a:moveTo>
                  <a:pt x="0" y="0"/>
                </a:moveTo>
                <a:lnTo>
                  <a:pt x="12122328" y="0"/>
                </a:lnTo>
                <a:lnTo>
                  <a:pt x="12122328" y="667331"/>
                </a:lnTo>
                <a:lnTo>
                  <a:pt x="1228603" y="667331"/>
                </a:lnTo>
                <a:lnTo>
                  <a:pt x="1201574" y="550485"/>
                </a:lnTo>
                <a:cubicBezTo>
                  <a:pt x="1096201" y="326084"/>
                  <a:pt x="740653" y="141396"/>
                  <a:pt x="267466" y="54179"/>
                </a:cubicBezTo>
                <a:lnTo>
                  <a:pt x="0" y="1799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sz="1600" dirty="0"/>
              <a:t>                          </a:t>
            </a:r>
            <a:r>
              <a:rPr lang="en-US" sz="3600" dirty="0"/>
              <a:t>How data visualization can enhance business intelligence</a:t>
            </a:r>
            <a:endParaRPr lang="en-US" sz="1600" dirty="0"/>
          </a:p>
        </p:txBody>
      </p:sp>
      <p:pic>
        <p:nvPicPr>
          <p:cNvPr id="5" name="Picture 4">
            <a:extLst>
              <a:ext uri="{FF2B5EF4-FFF2-40B4-BE49-F238E27FC236}">
                <a16:creationId xmlns:a16="http://schemas.microsoft.com/office/drawing/2014/main" id="{517C8C61-FDFE-E710-2EAE-278E23C28F61}"/>
              </a:ext>
            </a:extLst>
          </p:cNvPr>
          <p:cNvPicPr>
            <a:picLocks noChangeAspect="1"/>
          </p:cNvPicPr>
          <p:nvPr/>
        </p:nvPicPr>
        <p:blipFill>
          <a:blip r:embed="rId2"/>
          <a:stretch>
            <a:fillRect/>
          </a:stretch>
        </p:blipFill>
        <p:spPr>
          <a:xfrm>
            <a:off x="2706255" y="1091694"/>
            <a:ext cx="6969495" cy="3829007"/>
          </a:xfrm>
          <a:prstGeom prst="rect">
            <a:avLst/>
          </a:prstGeom>
        </p:spPr>
      </p:pic>
    </p:spTree>
    <p:extLst>
      <p:ext uri="{BB962C8B-B14F-4D97-AF65-F5344CB8AC3E}">
        <p14:creationId xmlns:p14="http://schemas.microsoft.com/office/powerpoint/2010/main" val="277891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3</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577885"/>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As a Power BI data analyst, you need to create data analytics reports, including sales reports for businesses like Adventure Works. What purpose does the Build pane serve in the analysis process?</a:t>
            </a:r>
          </a:p>
          <a:p>
            <a:pPr lvl="1"/>
            <a:r>
              <a:rPr lang="en-US" dirty="0">
                <a:solidFill>
                  <a:srgbClr val="333333"/>
                </a:solidFill>
                <a:effectLst/>
                <a:latin typeface="Arial" panose="020B0604020202020204" pitchFamily="34" charset="0"/>
                <a:ea typeface="Times New Roman" panose="02020603050405020304" pitchFamily="18" charset="0"/>
              </a:rPr>
              <a:t>A.	</a:t>
            </a:r>
            <a:r>
              <a:rPr lang="en-US" dirty="0">
                <a:solidFill>
                  <a:srgbClr val="333333"/>
                </a:solidFill>
                <a:effectLst/>
                <a:highlight>
                  <a:srgbClr val="00FF00"/>
                </a:highlight>
                <a:latin typeface="Arial" panose="020B0604020202020204" pitchFamily="34" charset="0"/>
                <a:ea typeface="Times New Roman" panose="02020603050405020304" pitchFamily="18" charset="0"/>
              </a:rPr>
              <a:t>To create, modify, and manage visual elements</a:t>
            </a:r>
          </a:p>
          <a:p>
            <a:pPr lvl="1"/>
            <a:r>
              <a:rPr lang="en-US" dirty="0">
                <a:solidFill>
                  <a:srgbClr val="333333"/>
                </a:solidFill>
                <a:effectLst/>
                <a:latin typeface="Arial" panose="020B0604020202020204" pitchFamily="34" charset="0"/>
                <a:ea typeface="Times New Roman" panose="02020603050405020304" pitchFamily="18" charset="0"/>
              </a:rPr>
              <a:t>B.	To manage the data</a:t>
            </a:r>
          </a:p>
          <a:p>
            <a:pPr lvl="1"/>
            <a:r>
              <a:rPr lang="en-US" dirty="0">
                <a:solidFill>
                  <a:srgbClr val="333333"/>
                </a:solidFill>
                <a:effectLst/>
                <a:latin typeface="Arial" panose="020B0604020202020204" pitchFamily="34" charset="0"/>
                <a:ea typeface="Times New Roman" panose="02020603050405020304" pitchFamily="18" charset="0"/>
              </a:rPr>
              <a:t>C.	To convert the data into text-based reports</a:t>
            </a:r>
          </a:p>
          <a:p>
            <a:pPr lvl="1"/>
            <a:r>
              <a:rPr lang="en-US" dirty="0">
                <a:solidFill>
                  <a:srgbClr val="333333"/>
                </a:solidFill>
                <a:effectLst/>
                <a:latin typeface="Arial" panose="020B0604020202020204" pitchFamily="34" charset="0"/>
                <a:ea typeface="Times New Roman" panose="02020603050405020304" pitchFamily="18" charset="0"/>
              </a:rPr>
              <a:t>D.	To analyze the data</a:t>
            </a:r>
          </a:p>
        </p:txBody>
      </p:sp>
      <p:pic>
        <p:nvPicPr>
          <p:cNvPr id="7" name="Picture 2" descr="Knowledge Check 16">
            <a:extLst>
              <a:ext uri="{FF2B5EF4-FFF2-40B4-BE49-F238E27FC236}">
                <a16:creationId xmlns:a16="http://schemas.microsoft.com/office/drawing/2014/main" id="{6295E65A-8519-887A-751D-C0B35B8D5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75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4</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3763403"/>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The project manager at Adventure Works has been allocated a fixed budget for a new project. The funding is distributed across several categories: salaries, equipment, software, training, and miscellaneous expenses. You want to create a visual representation for the project manager that displays the proportion of the total budget that each category represents. What chart type is most suitable for this purpose?</a:t>
            </a:r>
          </a:p>
          <a:p>
            <a:pPr lvl="1"/>
            <a:r>
              <a:rPr lang="en-US" dirty="0">
                <a:solidFill>
                  <a:srgbClr val="333333"/>
                </a:solidFill>
                <a:effectLst/>
                <a:latin typeface="Arial" panose="020B0604020202020204" pitchFamily="34" charset="0"/>
                <a:ea typeface="Times New Roman" panose="02020603050405020304" pitchFamily="18" charset="0"/>
              </a:rPr>
              <a:t>A.	Line</a:t>
            </a:r>
          </a:p>
          <a:p>
            <a:pPr lvl="1"/>
            <a:r>
              <a:rPr lang="en-US" dirty="0">
                <a:solidFill>
                  <a:srgbClr val="333333"/>
                </a:solidFill>
                <a:effectLst/>
                <a:latin typeface="Arial" panose="020B0604020202020204" pitchFamily="34" charset="0"/>
                <a:ea typeface="Times New Roman" panose="02020603050405020304" pitchFamily="18" charset="0"/>
              </a:rPr>
              <a:t>B.	Pie</a:t>
            </a:r>
          </a:p>
          <a:p>
            <a:pPr lvl="1"/>
            <a:r>
              <a:rPr lang="en-US" dirty="0">
                <a:solidFill>
                  <a:srgbClr val="333333"/>
                </a:solidFill>
                <a:effectLst/>
                <a:latin typeface="Arial" panose="020B0604020202020204" pitchFamily="34" charset="0"/>
                <a:ea typeface="Times New Roman" panose="02020603050405020304" pitchFamily="18" charset="0"/>
              </a:rPr>
              <a:t>C.	Bar</a:t>
            </a:r>
          </a:p>
          <a:p>
            <a:pPr lvl="1"/>
            <a:r>
              <a:rPr lang="en-US" dirty="0">
                <a:solidFill>
                  <a:srgbClr val="333333"/>
                </a:solidFill>
                <a:effectLst/>
                <a:latin typeface="Arial" panose="020B0604020202020204" pitchFamily="34" charset="0"/>
                <a:ea typeface="Times New Roman" panose="02020603050405020304" pitchFamily="18" charset="0"/>
              </a:rPr>
              <a:t>D.	Area </a:t>
            </a:r>
          </a:p>
        </p:txBody>
      </p:sp>
      <p:pic>
        <p:nvPicPr>
          <p:cNvPr id="7" name="Picture 2" descr="Knowledge Check 16">
            <a:extLst>
              <a:ext uri="{FF2B5EF4-FFF2-40B4-BE49-F238E27FC236}">
                <a16:creationId xmlns:a16="http://schemas.microsoft.com/office/drawing/2014/main" id="{6295E65A-8519-887A-751D-C0B35B8D5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03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20399"/>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chemeClr val="accent1">
                    <a:lumMod val="50000"/>
                  </a:schemeClr>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4</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3763403"/>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The project manager at Adventure Works has been allocated a fixed budget for a new project. The funding is distributed across several categories: salaries, equipment, software, training, and miscellaneous expenses. You want to create a visual representation for the project manager that displays the proportion of the total budget that each category represents. What chart type is most suitable for this purpose?</a:t>
            </a:r>
          </a:p>
          <a:p>
            <a:pPr lvl="1"/>
            <a:r>
              <a:rPr lang="en-US" dirty="0">
                <a:solidFill>
                  <a:srgbClr val="333333"/>
                </a:solidFill>
                <a:effectLst/>
                <a:latin typeface="Arial" panose="020B0604020202020204" pitchFamily="34" charset="0"/>
                <a:ea typeface="Times New Roman" panose="02020603050405020304" pitchFamily="18" charset="0"/>
              </a:rPr>
              <a:t>A.	Line</a:t>
            </a:r>
          </a:p>
          <a:p>
            <a:pPr lvl="1"/>
            <a:r>
              <a:rPr lang="en-US" dirty="0">
                <a:solidFill>
                  <a:srgbClr val="333333"/>
                </a:solidFill>
                <a:effectLst/>
                <a:latin typeface="Arial" panose="020B0604020202020204" pitchFamily="34" charset="0"/>
                <a:ea typeface="Times New Roman" panose="02020603050405020304" pitchFamily="18" charset="0"/>
              </a:rPr>
              <a:t>B.	</a:t>
            </a:r>
            <a:r>
              <a:rPr lang="en-US" dirty="0">
                <a:solidFill>
                  <a:srgbClr val="333333"/>
                </a:solidFill>
                <a:effectLst/>
                <a:highlight>
                  <a:srgbClr val="00FF00"/>
                </a:highlight>
                <a:latin typeface="Arial" panose="020B0604020202020204" pitchFamily="34" charset="0"/>
                <a:ea typeface="Times New Roman" panose="02020603050405020304" pitchFamily="18" charset="0"/>
              </a:rPr>
              <a:t>Pie</a:t>
            </a:r>
          </a:p>
          <a:p>
            <a:pPr lvl="1"/>
            <a:r>
              <a:rPr lang="en-US" dirty="0">
                <a:solidFill>
                  <a:srgbClr val="333333"/>
                </a:solidFill>
                <a:effectLst/>
                <a:latin typeface="Arial" panose="020B0604020202020204" pitchFamily="34" charset="0"/>
                <a:ea typeface="Times New Roman" panose="02020603050405020304" pitchFamily="18" charset="0"/>
              </a:rPr>
              <a:t>C.	Bar</a:t>
            </a:r>
          </a:p>
          <a:p>
            <a:pPr lvl="1"/>
            <a:r>
              <a:rPr lang="en-US" dirty="0">
                <a:solidFill>
                  <a:srgbClr val="333333"/>
                </a:solidFill>
                <a:effectLst/>
                <a:latin typeface="Arial" panose="020B0604020202020204" pitchFamily="34" charset="0"/>
                <a:ea typeface="Times New Roman" panose="02020603050405020304" pitchFamily="18" charset="0"/>
              </a:rPr>
              <a:t>D.	Area </a:t>
            </a:r>
          </a:p>
        </p:txBody>
      </p:sp>
      <p:pic>
        <p:nvPicPr>
          <p:cNvPr id="7" name="Picture 2" descr="Knowledge Check 16">
            <a:extLst>
              <a:ext uri="{FF2B5EF4-FFF2-40B4-BE49-F238E27FC236}">
                <a16:creationId xmlns:a16="http://schemas.microsoft.com/office/drawing/2014/main" id="{6295E65A-8519-887A-751D-C0B35B8D5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22D2B93-3296-5AD2-A8DC-C1000E7DD9EA}"/>
              </a:ext>
            </a:extLst>
          </p:cNvPr>
          <p:cNvPicPr>
            <a:picLocks noChangeAspect="1"/>
          </p:cNvPicPr>
          <p:nvPr/>
        </p:nvPicPr>
        <p:blipFill>
          <a:blip r:embed="rId3"/>
          <a:stretch>
            <a:fillRect/>
          </a:stretch>
        </p:blipFill>
        <p:spPr>
          <a:xfrm>
            <a:off x="3824325" y="4946716"/>
            <a:ext cx="5906324" cy="619211"/>
          </a:xfrm>
          <a:prstGeom prst="rect">
            <a:avLst/>
          </a:prstGeom>
        </p:spPr>
      </p:pic>
    </p:spTree>
    <p:extLst>
      <p:ext uri="{BB962C8B-B14F-4D97-AF65-F5344CB8AC3E}">
        <p14:creationId xmlns:p14="http://schemas.microsoft.com/office/powerpoint/2010/main" val="216333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Question Time - We need your thoughts on this please! - Objective Secured">
            <a:extLst>
              <a:ext uri="{FF2B5EF4-FFF2-40B4-BE49-F238E27FC236}">
                <a16:creationId xmlns:a16="http://schemas.microsoft.com/office/drawing/2014/main" id="{340EBD47-8B73-FC4E-D1DA-634B63434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2760" y="846417"/>
            <a:ext cx="7256207" cy="4627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46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2279</TotalTime>
  <Words>2305</Words>
  <Application>Microsoft Office PowerPoint</Application>
  <PresentationFormat>Widescreen</PresentationFormat>
  <Paragraphs>273</Paragraphs>
  <Slides>93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93</vt:i4>
      </vt:variant>
    </vt:vector>
  </HeadingPairs>
  <TitlesOfParts>
    <vt:vector size="104" baseType="lpstr">
      <vt:lpstr>Arial</vt:lpstr>
      <vt:lpstr>Arial Black</vt:lpstr>
      <vt:lpstr>Calibri</vt:lpstr>
      <vt:lpstr>Calibri Light</vt:lpstr>
      <vt:lpstr>Helvetica</vt:lpstr>
      <vt:lpstr>MV Boli</vt:lpstr>
      <vt:lpstr>Open Sans</vt:lpstr>
      <vt:lpstr>Source Sans Pro</vt:lpstr>
      <vt:lpstr>Symbol</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Said F. Huda</dc:creator>
  <cp:lastModifiedBy>Said Fawzy</cp:lastModifiedBy>
  <cp:revision>129</cp:revision>
  <cp:lastPrinted>2024-04-21T09:46:57Z</cp:lastPrinted>
  <dcterms:created xsi:type="dcterms:W3CDTF">2016-11-14T07:59:55Z</dcterms:created>
  <dcterms:modified xsi:type="dcterms:W3CDTF">2024-06-24T11:59:06Z</dcterms:modified>
</cp:coreProperties>
</file>